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261" r:id="rId2"/>
    <p:sldId id="267" r:id="rId3"/>
    <p:sldId id="266" r:id="rId4"/>
    <p:sldId id="300" r:id="rId5"/>
    <p:sldId id="281" r:id="rId6"/>
    <p:sldId id="269" r:id="rId7"/>
    <p:sldId id="268" r:id="rId8"/>
    <p:sldId id="309" r:id="rId9"/>
    <p:sldId id="305" r:id="rId10"/>
    <p:sldId id="263" r:id="rId11"/>
    <p:sldId id="310" r:id="rId12"/>
    <p:sldId id="306" r:id="rId13"/>
    <p:sldId id="264" r:id="rId14"/>
    <p:sldId id="311" r:id="rId15"/>
    <p:sldId id="271" r:id="rId16"/>
    <p:sldId id="312" r:id="rId17"/>
    <p:sldId id="307" r:id="rId18"/>
    <p:sldId id="280" r:id="rId19"/>
    <p:sldId id="313" r:id="rId20"/>
    <p:sldId id="274" r:id="rId21"/>
    <p:sldId id="314" r:id="rId22"/>
    <p:sldId id="278" r:id="rId23"/>
    <p:sldId id="315" r:id="rId24"/>
    <p:sldId id="279" r:id="rId25"/>
    <p:sldId id="316" r:id="rId26"/>
    <p:sldId id="295" r:id="rId27"/>
    <p:sldId id="308" r:id="rId28"/>
    <p:sldId id="317" r:id="rId29"/>
    <p:sldId id="296" r:id="rId30"/>
    <p:sldId id="318" r:id="rId31"/>
    <p:sldId id="319" r:id="rId32"/>
    <p:sldId id="275" r:id="rId33"/>
    <p:sldId id="320" r:id="rId34"/>
    <p:sldId id="282" r:id="rId35"/>
    <p:sldId id="283" r:id="rId36"/>
    <p:sldId id="321" r:id="rId37"/>
    <p:sldId id="287" r:id="rId38"/>
    <p:sldId id="322" r:id="rId39"/>
    <p:sldId id="284" r:id="rId40"/>
    <p:sldId id="323" r:id="rId41"/>
    <p:sldId id="324" r:id="rId42"/>
    <p:sldId id="342" r:id="rId43"/>
    <p:sldId id="343" r:id="rId44"/>
    <p:sldId id="285" r:id="rId45"/>
    <p:sldId id="325" r:id="rId46"/>
    <p:sldId id="286" r:id="rId47"/>
    <p:sldId id="326" r:id="rId48"/>
    <p:sldId id="349" r:id="rId49"/>
    <p:sldId id="334" r:id="rId50"/>
    <p:sldId id="332" r:id="rId51"/>
    <p:sldId id="288" r:id="rId52"/>
    <p:sldId id="328" r:id="rId53"/>
    <p:sldId id="289" r:id="rId54"/>
    <p:sldId id="329" r:id="rId55"/>
    <p:sldId id="290" r:id="rId56"/>
    <p:sldId id="348" r:id="rId57"/>
    <p:sldId id="347" r:id="rId58"/>
    <p:sldId id="303" r:id="rId59"/>
    <p:sldId id="277" r:id="rId60"/>
    <p:sldId id="291" r:id="rId61"/>
    <p:sldId id="276" r:id="rId62"/>
    <p:sldId id="297" r:id="rId63"/>
    <p:sldId id="333" r:id="rId64"/>
    <p:sldId id="292" r:id="rId65"/>
    <p:sldId id="346" r:id="rId66"/>
    <p:sldId id="345" r:id="rId67"/>
    <p:sldId id="293" r:id="rId68"/>
    <p:sldId id="335" r:id="rId69"/>
    <p:sldId id="298" r:id="rId70"/>
    <p:sldId id="294" r:id="rId71"/>
    <p:sldId id="299" r:id="rId72"/>
    <p:sldId id="301" r:id="rId73"/>
    <p:sldId id="265" r:id="rId74"/>
    <p:sldId id="302" r:id="rId75"/>
    <p:sldId id="270" r:id="rId76"/>
    <p:sldId id="272" r:id="rId77"/>
    <p:sldId id="304" r:id="rId78"/>
    <p:sldId id="273" r:id="rId79"/>
    <p:sldId id="339" r:id="rId80"/>
    <p:sldId id="340" r:id="rId81"/>
    <p:sldId id="341" r:id="rId82"/>
    <p:sldId id="35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94660"/>
  </p:normalViewPr>
  <p:slideViewPr>
    <p:cSldViewPr snapToGrid="0">
      <p:cViewPr varScale="1">
        <p:scale>
          <a:sx n="78" d="100"/>
          <a:sy n="78" d="100"/>
        </p:scale>
        <p:origin x="88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ACBF9-3F02-4449-9C45-49C8C4419442}" type="datetimeFigureOut">
              <a:rPr lang="en-GB" smtClean="0"/>
              <a:t>07/09/2024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EC6D8-ED08-4128-9E7B-AB750A48FBBE}" type="slidenum">
              <a:rPr lang="en-GB" smtClean="0"/>
              <a:t>‹#›</a:t>
            </a:fld>
            <a:endParaRPr lang="en-GB"/>
          </a:p>
        </p:txBody>
      </p:sp>
    </p:spTree>
    <p:extLst>
      <p:ext uri="{BB962C8B-B14F-4D97-AF65-F5344CB8AC3E}">
        <p14:creationId xmlns:p14="http://schemas.microsoft.com/office/powerpoint/2010/main" val="351593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F583-5CDD-D3A3-504A-6139579480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75CC006-2632-7629-17D8-FEBE8E471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A2EDB58-6222-85E0-E329-D846B0510351}"/>
              </a:ext>
            </a:extLst>
          </p:cNvPr>
          <p:cNvSpPr>
            <a:spLocks noGrp="1"/>
          </p:cNvSpPr>
          <p:nvPr>
            <p:ph type="dt" sz="half" idx="10"/>
          </p:nvPr>
        </p:nvSpPr>
        <p:spPr/>
        <p:txBody>
          <a:bodyPr/>
          <a:lstStyle/>
          <a:p>
            <a:fld id="{BF839A74-6922-4ED3-A208-1BB49395EBB5}" type="datetime1">
              <a:rPr lang="en-GB" smtClean="0"/>
              <a:t>07/09/2024</a:t>
            </a:fld>
            <a:endParaRPr lang="en-GB"/>
          </a:p>
        </p:txBody>
      </p:sp>
      <p:sp>
        <p:nvSpPr>
          <p:cNvPr id="5" name="Footer Placeholder 4">
            <a:extLst>
              <a:ext uri="{FF2B5EF4-FFF2-40B4-BE49-F238E27FC236}">
                <a16:creationId xmlns:a16="http://schemas.microsoft.com/office/drawing/2014/main" id="{90F9DFEB-6F38-19AE-9CAA-3B296BFCB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C66B45-EAF0-1E36-4D7C-8E11CF24E022}"/>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409597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D49F-BA25-7D26-F357-01FF4EA9055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12A8732-877C-C392-092C-D808BF4A8B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DA6477-13AE-C7E6-FF75-785FBC4D33ED}"/>
              </a:ext>
            </a:extLst>
          </p:cNvPr>
          <p:cNvSpPr>
            <a:spLocks noGrp="1"/>
          </p:cNvSpPr>
          <p:nvPr>
            <p:ph type="dt" sz="half" idx="10"/>
          </p:nvPr>
        </p:nvSpPr>
        <p:spPr/>
        <p:txBody>
          <a:bodyPr/>
          <a:lstStyle/>
          <a:p>
            <a:fld id="{F5F85140-0BF4-4A5B-B9BA-61403D204A69}" type="datetime1">
              <a:rPr lang="en-GB" smtClean="0"/>
              <a:t>07/09/2024</a:t>
            </a:fld>
            <a:endParaRPr lang="en-GB"/>
          </a:p>
        </p:txBody>
      </p:sp>
      <p:sp>
        <p:nvSpPr>
          <p:cNvPr id="5" name="Footer Placeholder 4">
            <a:extLst>
              <a:ext uri="{FF2B5EF4-FFF2-40B4-BE49-F238E27FC236}">
                <a16:creationId xmlns:a16="http://schemas.microsoft.com/office/drawing/2014/main" id="{DE7C5DB9-1635-FF45-9666-6030847C7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4A06D-B0A1-8158-7D3B-229787F1A5C9}"/>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194950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1446B-94A4-9AFE-3A0D-E7E5F0ABB46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9869B05-DD15-88B1-4CB3-DFCDED0E65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0106AA-EDA2-07FE-0A4B-BE95D2642BFE}"/>
              </a:ext>
            </a:extLst>
          </p:cNvPr>
          <p:cNvSpPr>
            <a:spLocks noGrp="1"/>
          </p:cNvSpPr>
          <p:nvPr>
            <p:ph type="dt" sz="half" idx="10"/>
          </p:nvPr>
        </p:nvSpPr>
        <p:spPr/>
        <p:txBody>
          <a:bodyPr/>
          <a:lstStyle/>
          <a:p>
            <a:fld id="{103DF973-1C2C-4A21-ADB9-589124D42648}" type="datetime1">
              <a:rPr lang="en-GB" smtClean="0"/>
              <a:t>07/09/2024</a:t>
            </a:fld>
            <a:endParaRPr lang="en-GB"/>
          </a:p>
        </p:txBody>
      </p:sp>
      <p:sp>
        <p:nvSpPr>
          <p:cNvPr id="5" name="Footer Placeholder 4">
            <a:extLst>
              <a:ext uri="{FF2B5EF4-FFF2-40B4-BE49-F238E27FC236}">
                <a16:creationId xmlns:a16="http://schemas.microsoft.com/office/drawing/2014/main" id="{5A5971FB-2C30-635E-D2EC-11F4B6D69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00780-AD00-B174-1D93-8AEA9DA59191}"/>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375417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A0B6-9B42-5E4C-9C2F-236E3815747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7284DC-414E-3052-F1CA-12223B3AA6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64EAD6-348F-F4F8-2CD6-E00F3A32D002}"/>
              </a:ext>
            </a:extLst>
          </p:cNvPr>
          <p:cNvSpPr>
            <a:spLocks noGrp="1"/>
          </p:cNvSpPr>
          <p:nvPr>
            <p:ph type="dt" sz="half" idx="10"/>
          </p:nvPr>
        </p:nvSpPr>
        <p:spPr/>
        <p:txBody>
          <a:bodyPr/>
          <a:lstStyle/>
          <a:p>
            <a:fld id="{9DCF4DB9-5443-41AC-8DBE-C9225451C9B6}" type="datetime1">
              <a:rPr lang="en-GB" smtClean="0"/>
              <a:t>07/09/2024</a:t>
            </a:fld>
            <a:endParaRPr lang="en-GB"/>
          </a:p>
        </p:txBody>
      </p:sp>
      <p:sp>
        <p:nvSpPr>
          <p:cNvPr id="5" name="Footer Placeholder 4">
            <a:extLst>
              <a:ext uri="{FF2B5EF4-FFF2-40B4-BE49-F238E27FC236}">
                <a16:creationId xmlns:a16="http://schemas.microsoft.com/office/drawing/2014/main" id="{1550362D-2F23-8F06-005D-396938EB17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494F7-7AB4-085B-ECA5-30377D1C90B1}"/>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116079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A26A-02F1-F883-2AE2-1F6C94CD45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E106D9-61CD-5C85-9D02-9B04EA763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9A08F9-03BF-915B-230F-5E867E907E86}"/>
              </a:ext>
            </a:extLst>
          </p:cNvPr>
          <p:cNvSpPr>
            <a:spLocks noGrp="1"/>
          </p:cNvSpPr>
          <p:nvPr>
            <p:ph type="dt" sz="half" idx="10"/>
          </p:nvPr>
        </p:nvSpPr>
        <p:spPr/>
        <p:txBody>
          <a:bodyPr/>
          <a:lstStyle/>
          <a:p>
            <a:fld id="{42F56380-D5C9-44D1-8CD9-9A0A0A721732}" type="datetime1">
              <a:rPr lang="en-GB" smtClean="0"/>
              <a:t>07/09/2024</a:t>
            </a:fld>
            <a:endParaRPr lang="en-GB"/>
          </a:p>
        </p:txBody>
      </p:sp>
      <p:sp>
        <p:nvSpPr>
          <p:cNvPr id="5" name="Footer Placeholder 4">
            <a:extLst>
              <a:ext uri="{FF2B5EF4-FFF2-40B4-BE49-F238E27FC236}">
                <a16:creationId xmlns:a16="http://schemas.microsoft.com/office/drawing/2014/main" id="{9344BB90-1404-AE31-1125-E0439393B8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B9AF0F-5596-1FD1-55F5-B17029CB6033}"/>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79007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50BB-8D22-270A-4973-2EF5CDFE614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33FAA9-7847-DC1D-B663-0410EAE75C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BE556D-EA55-B618-CFE9-8EC7C27DE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BCF89F4-057F-640B-502B-051F29196973}"/>
              </a:ext>
            </a:extLst>
          </p:cNvPr>
          <p:cNvSpPr>
            <a:spLocks noGrp="1"/>
          </p:cNvSpPr>
          <p:nvPr>
            <p:ph type="dt" sz="half" idx="10"/>
          </p:nvPr>
        </p:nvSpPr>
        <p:spPr/>
        <p:txBody>
          <a:bodyPr/>
          <a:lstStyle/>
          <a:p>
            <a:fld id="{BC44ADFF-521D-405C-8E9D-514F460A9C2E}" type="datetime1">
              <a:rPr lang="en-GB" smtClean="0"/>
              <a:t>07/09/2024</a:t>
            </a:fld>
            <a:endParaRPr lang="en-GB"/>
          </a:p>
        </p:txBody>
      </p:sp>
      <p:sp>
        <p:nvSpPr>
          <p:cNvPr id="6" name="Footer Placeholder 5">
            <a:extLst>
              <a:ext uri="{FF2B5EF4-FFF2-40B4-BE49-F238E27FC236}">
                <a16:creationId xmlns:a16="http://schemas.microsoft.com/office/drawing/2014/main" id="{8A8322EE-47F0-6C48-F4C1-ADD3B0BF8E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B9D114-D411-D8E8-C676-7B72ABDD77E6}"/>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324681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6CB4-3A8A-7A65-16C0-14EA5ADD5F4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CAF62B5-B1EF-1587-DDE3-5AF022906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6C3298-1E40-1452-75D6-B2FD84B3A0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06041F-243C-81C6-D1C8-9308A5B74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9D6AC9-81FC-5688-DCF4-58D72D8609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CA660BE-8DBB-7F47-D8C4-954EA3FEC62D}"/>
              </a:ext>
            </a:extLst>
          </p:cNvPr>
          <p:cNvSpPr>
            <a:spLocks noGrp="1"/>
          </p:cNvSpPr>
          <p:nvPr>
            <p:ph type="dt" sz="half" idx="10"/>
          </p:nvPr>
        </p:nvSpPr>
        <p:spPr/>
        <p:txBody>
          <a:bodyPr/>
          <a:lstStyle/>
          <a:p>
            <a:fld id="{A6FD6924-78E2-4122-A3EE-9BBEAD5CBDC3}" type="datetime1">
              <a:rPr lang="en-GB" smtClean="0"/>
              <a:t>07/09/2024</a:t>
            </a:fld>
            <a:endParaRPr lang="en-GB"/>
          </a:p>
        </p:txBody>
      </p:sp>
      <p:sp>
        <p:nvSpPr>
          <p:cNvPr id="8" name="Footer Placeholder 7">
            <a:extLst>
              <a:ext uri="{FF2B5EF4-FFF2-40B4-BE49-F238E27FC236}">
                <a16:creationId xmlns:a16="http://schemas.microsoft.com/office/drawing/2014/main" id="{0D4A2269-8C9C-0DB7-BABF-821187810B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13929B-BBEA-5053-7E1C-E27F72D37E93}"/>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117619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E83B-5D8E-B577-A162-D8BCC7A331C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98E51FA-5A5C-387F-F4A1-345A80A59DE2}"/>
              </a:ext>
            </a:extLst>
          </p:cNvPr>
          <p:cNvSpPr>
            <a:spLocks noGrp="1"/>
          </p:cNvSpPr>
          <p:nvPr>
            <p:ph type="dt" sz="half" idx="10"/>
          </p:nvPr>
        </p:nvSpPr>
        <p:spPr/>
        <p:txBody>
          <a:bodyPr/>
          <a:lstStyle/>
          <a:p>
            <a:fld id="{DB6B9B48-057B-4FB7-A6BF-01B886E1B512}" type="datetime1">
              <a:rPr lang="en-GB" smtClean="0"/>
              <a:t>07/09/2024</a:t>
            </a:fld>
            <a:endParaRPr lang="en-GB"/>
          </a:p>
        </p:txBody>
      </p:sp>
      <p:sp>
        <p:nvSpPr>
          <p:cNvPr id="4" name="Footer Placeholder 3">
            <a:extLst>
              <a:ext uri="{FF2B5EF4-FFF2-40B4-BE49-F238E27FC236}">
                <a16:creationId xmlns:a16="http://schemas.microsoft.com/office/drawing/2014/main" id="{E004B4C8-29B4-28BC-4383-B1B0B87E2C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D8FAAE-CB4E-D47B-4E63-4AABF15AA5D8}"/>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268308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35C02-6801-797D-FE42-D2461321ED53}"/>
              </a:ext>
            </a:extLst>
          </p:cNvPr>
          <p:cNvSpPr>
            <a:spLocks noGrp="1"/>
          </p:cNvSpPr>
          <p:nvPr>
            <p:ph type="dt" sz="half" idx="10"/>
          </p:nvPr>
        </p:nvSpPr>
        <p:spPr/>
        <p:txBody>
          <a:bodyPr/>
          <a:lstStyle/>
          <a:p>
            <a:fld id="{6587F181-5D75-47F8-9B26-895C55BFFF52}" type="datetime1">
              <a:rPr lang="en-GB" smtClean="0"/>
              <a:t>07/09/2024</a:t>
            </a:fld>
            <a:endParaRPr lang="en-GB"/>
          </a:p>
        </p:txBody>
      </p:sp>
      <p:sp>
        <p:nvSpPr>
          <p:cNvPr id="3" name="Footer Placeholder 2">
            <a:extLst>
              <a:ext uri="{FF2B5EF4-FFF2-40B4-BE49-F238E27FC236}">
                <a16:creationId xmlns:a16="http://schemas.microsoft.com/office/drawing/2014/main" id="{64E003CD-E33D-1899-8E45-1BFF1A2357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999E10-ACCE-BBDE-A8B0-E26291A59D1C}"/>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94920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B4B5-07F3-5B4E-9467-D63B721B98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A80246A-54E0-ABC8-E597-4FF0527AA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195EE0F-8D97-1F23-1C4C-ED7E06FF7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62A8B3-41FA-1392-7353-85829C2AC7D3}"/>
              </a:ext>
            </a:extLst>
          </p:cNvPr>
          <p:cNvSpPr>
            <a:spLocks noGrp="1"/>
          </p:cNvSpPr>
          <p:nvPr>
            <p:ph type="dt" sz="half" idx="10"/>
          </p:nvPr>
        </p:nvSpPr>
        <p:spPr/>
        <p:txBody>
          <a:bodyPr/>
          <a:lstStyle/>
          <a:p>
            <a:fld id="{9CFCDDB2-793D-44A4-9040-8CFB5C207B88}" type="datetime1">
              <a:rPr lang="en-GB" smtClean="0"/>
              <a:t>07/09/2024</a:t>
            </a:fld>
            <a:endParaRPr lang="en-GB"/>
          </a:p>
        </p:txBody>
      </p:sp>
      <p:sp>
        <p:nvSpPr>
          <p:cNvPr id="6" name="Footer Placeholder 5">
            <a:extLst>
              <a:ext uri="{FF2B5EF4-FFF2-40B4-BE49-F238E27FC236}">
                <a16:creationId xmlns:a16="http://schemas.microsoft.com/office/drawing/2014/main" id="{12BB0100-4BA0-3885-DE0B-2963EB3EA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E66CFD-6826-863F-B7CA-E323C16B0B7C}"/>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294294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F498-F1B0-A7AD-D6E7-A7A5DBD2BE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86476E1-4466-16A1-9919-3DF42F11D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026506-670C-27D8-DE15-2AF5CB81F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A8D6DB-7D4F-0705-CA20-C90F34E6377A}"/>
              </a:ext>
            </a:extLst>
          </p:cNvPr>
          <p:cNvSpPr>
            <a:spLocks noGrp="1"/>
          </p:cNvSpPr>
          <p:nvPr>
            <p:ph type="dt" sz="half" idx="10"/>
          </p:nvPr>
        </p:nvSpPr>
        <p:spPr/>
        <p:txBody>
          <a:bodyPr/>
          <a:lstStyle/>
          <a:p>
            <a:fld id="{964FB347-3747-4CA1-9DCE-1F7FCCF3B844}" type="datetime1">
              <a:rPr lang="en-GB" smtClean="0"/>
              <a:t>07/09/2024</a:t>
            </a:fld>
            <a:endParaRPr lang="en-GB"/>
          </a:p>
        </p:txBody>
      </p:sp>
      <p:sp>
        <p:nvSpPr>
          <p:cNvPr id="6" name="Footer Placeholder 5">
            <a:extLst>
              <a:ext uri="{FF2B5EF4-FFF2-40B4-BE49-F238E27FC236}">
                <a16:creationId xmlns:a16="http://schemas.microsoft.com/office/drawing/2014/main" id="{5AC4CD4B-E68E-D035-5A50-8608AC3DF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A5A7D-602E-19A9-D687-7BE82D452F51}"/>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26817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5A616-9E64-356F-E729-87B2E65AF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FF511F3-884B-CBB7-E02C-E930D4AF2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23A652-F293-DBD1-65C5-2C02D81CE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17EBB-F302-4B84-AF46-7F256DCE3886}" type="datetime1">
              <a:rPr lang="en-GB" smtClean="0"/>
              <a:t>07/09/2024</a:t>
            </a:fld>
            <a:endParaRPr lang="en-GB"/>
          </a:p>
        </p:txBody>
      </p:sp>
      <p:sp>
        <p:nvSpPr>
          <p:cNvPr id="5" name="Footer Placeholder 4">
            <a:extLst>
              <a:ext uri="{FF2B5EF4-FFF2-40B4-BE49-F238E27FC236}">
                <a16:creationId xmlns:a16="http://schemas.microsoft.com/office/drawing/2014/main" id="{8CB92FFE-CD3E-5A38-DD06-ED51D3C09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A7CDE9-D550-E814-91D9-50ADD9ACD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283A5-02D5-4F1E-B3DC-75FBA3CCA1CD}" type="slidenum">
              <a:rPr lang="en-GB" smtClean="0"/>
              <a:t>‹#›</a:t>
            </a:fld>
            <a:endParaRPr lang="en-GB"/>
          </a:p>
        </p:txBody>
      </p:sp>
    </p:spTree>
    <p:extLst>
      <p:ext uri="{BB962C8B-B14F-4D97-AF65-F5344CB8AC3E}">
        <p14:creationId xmlns:p14="http://schemas.microsoft.com/office/powerpoint/2010/main" val="203750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www.statalist.org/forums/forum/general-stata-discussion/general/1517556-convex-hulls-on-scatter-plots"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4" y="1124745"/>
            <a:ext cx="8396974" cy="1461139"/>
          </a:xfrm>
        </p:spPr>
        <p:txBody>
          <a:bodyPr>
            <a:normAutofit/>
          </a:bodyPr>
          <a:lstStyle/>
          <a:p>
            <a:pPr algn="l"/>
            <a:r>
              <a:rPr lang="en-GB" sz="3600" b="0" i="0" dirty="0">
                <a:solidFill>
                  <a:srgbClr val="222222"/>
                </a:solidFill>
                <a:effectLst/>
                <a:highlight>
                  <a:srgbClr val="FFFFFF"/>
                </a:highlight>
                <a:latin typeface="Georgia" panose="02040502050405020303" pitchFamily="18" charset="0"/>
              </a:rPr>
              <a:t>Thirty* graphical tips Stata users             should know, revisited</a:t>
            </a:r>
            <a:br>
              <a:rPr lang="en-GB" sz="3600" b="0" i="0" dirty="0">
                <a:solidFill>
                  <a:srgbClr val="222222"/>
                </a:solidFill>
                <a:effectLst/>
                <a:highlight>
                  <a:srgbClr val="FFFFFF"/>
                </a:highlight>
                <a:latin typeface="Georgia" panose="02040502050405020303" pitchFamily="18" charset="0"/>
              </a:rPr>
            </a:br>
            <a:r>
              <a:rPr lang="en-GB" sz="2400" b="0" i="0" dirty="0">
                <a:solidFill>
                  <a:srgbClr val="222222"/>
                </a:solidFill>
                <a:effectLst/>
                <a:highlight>
                  <a:srgbClr val="FFFFFF"/>
                </a:highlight>
                <a:latin typeface="Georgia" panose="02040502050405020303" pitchFamily="18" charset="0"/>
              </a:rPr>
              <a:t>* or so</a:t>
            </a:r>
            <a:endParaRPr lang="en-GB" sz="2400" dirty="0">
              <a:latin typeface="Georgia" panose="02040502050405020303" pitchFamily="18" charset="0"/>
            </a:endParaRPr>
          </a:p>
        </p:txBody>
      </p:sp>
      <p:sp>
        <p:nvSpPr>
          <p:cNvPr id="3" name="Subtitle 2"/>
          <p:cNvSpPr>
            <a:spLocks noGrp="1"/>
          </p:cNvSpPr>
          <p:nvPr>
            <p:ph type="subTitle" idx="1"/>
          </p:nvPr>
        </p:nvSpPr>
        <p:spPr>
          <a:xfrm>
            <a:off x="2161310" y="3886200"/>
            <a:ext cx="7135091" cy="1752600"/>
          </a:xfrm>
        </p:spPr>
        <p:txBody>
          <a:bodyPr>
            <a:normAutofit/>
          </a:bodyPr>
          <a:lstStyle/>
          <a:p>
            <a:pPr algn="l"/>
            <a:r>
              <a:rPr lang="en-GB" sz="2800" dirty="0">
                <a:latin typeface="Georgia" panose="02040502050405020303" pitchFamily="18" charset="0"/>
              </a:rPr>
              <a:t>Nicholas J. Cox</a:t>
            </a:r>
          </a:p>
          <a:p>
            <a:pPr algn="l"/>
            <a:r>
              <a:rPr lang="en-GB" sz="2800" dirty="0">
                <a:latin typeface="Georgia" panose="02040502050405020303" pitchFamily="18" charset="0"/>
              </a:rPr>
              <a:t>Department of Geography</a:t>
            </a:r>
          </a:p>
        </p:txBody>
      </p:sp>
      <p:pic>
        <p:nvPicPr>
          <p:cNvPr id="1026" name="Picture 2" descr="C:\Users\dgg0njc\Downloads\DU_Logo_Small_2col (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413" y="5134795"/>
            <a:ext cx="2798064" cy="12618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media-cache-ak0.pinimg.com/236x/23/63/b3/2363b3e7147f33b5ac40ba9eb6fbce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393" y="3863017"/>
            <a:ext cx="2247900" cy="25336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929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446A-62BD-D233-06AF-C294ED38BC1C}"/>
              </a:ext>
            </a:extLst>
          </p:cNvPr>
          <p:cNvSpPr>
            <a:spLocks noGrp="1"/>
          </p:cNvSpPr>
          <p:nvPr>
            <p:ph type="title"/>
          </p:nvPr>
        </p:nvSpPr>
        <p:spPr/>
        <p:txBody>
          <a:bodyPr>
            <a:normAutofit/>
          </a:bodyPr>
          <a:lstStyle/>
          <a:p>
            <a:r>
              <a:rPr lang="en-GB" sz="3200" dirty="0">
                <a:latin typeface="Georgia" panose="02040502050405020303" pitchFamily="18" charset="0"/>
              </a:rPr>
              <a:t>Use marker labels as markers</a:t>
            </a:r>
          </a:p>
        </p:txBody>
      </p:sp>
      <p:sp>
        <p:nvSpPr>
          <p:cNvPr id="3" name="Content Placeholder 2">
            <a:extLst>
              <a:ext uri="{FF2B5EF4-FFF2-40B4-BE49-F238E27FC236}">
                <a16:creationId xmlns:a16="http://schemas.microsoft.com/office/drawing/2014/main" id="{EB367E76-1764-BCFD-B60F-60C74965FA64}"/>
              </a:ext>
            </a:extLst>
          </p:cNvPr>
          <p:cNvSpPr>
            <a:spLocks noGrp="1"/>
          </p:cNvSpPr>
          <p:nvPr>
            <p:ph idx="1"/>
          </p:nvPr>
        </p:nvSpPr>
        <p:spPr/>
        <p:txBody>
          <a:bodyPr/>
          <a:lstStyle/>
          <a:p>
            <a:pPr marL="0" indent="0">
              <a:buNone/>
            </a:pPr>
            <a:r>
              <a:rPr lang="en-GB" sz="2400" dirty="0">
                <a:latin typeface="Georgia" panose="02040502050405020303" pitchFamily="18" charset="0"/>
              </a:rPr>
              <a:t>You can use marker labels as markers with </a:t>
            </a:r>
          </a:p>
          <a:p>
            <a:pPr marL="0" indent="0">
              <a:buNone/>
            </a:pPr>
            <a:r>
              <a:rPr lang="en-GB" sz="2400" dirty="0" err="1">
                <a:latin typeface="Lucida Console" panose="020B0609040504020204" pitchFamily="49" charset="0"/>
              </a:rPr>
              <a:t>mlabel</a:t>
            </a:r>
            <a:r>
              <a:rPr lang="en-GB" sz="2400" dirty="0">
                <a:latin typeface="Lucida Console" panose="020B0609040504020204" pitchFamily="49" charset="0"/>
              </a:rPr>
              <a:t>(</a:t>
            </a:r>
            <a:r>
              <a:rPr lang="en-GB" sz="2400" i="1" dirty="0" err="1">
                <a:latin typeface="Lucida Console" panose="020B0609040504020204" pitchFamily="49" charset="0"/>
              </a:rPr>
              <a:t>varname</a:t>
            </a:r>
            <a:r>
              <a:rPr lang="en-GB" sz="2400" dirty="0">
                <a:latin typeface="Lucida Console" panose="020B0609040504020204" pitchFamily="49" charset="0"/>
              </a:rPr>
              <a:t>) </a:t>
            </a:r>
            <a:r>
              <a:rPr lang="en-GB" sz="2400" dirty="0" err="1">
                <a:latin typeface="Lucida Console" panose="020B0609040504020204" pitchFamily="49" charset="0"/>
              </a:rPr>
              <a:t>mlabpos</a:t>
            </a:r>
            <a:r>
              <a:rPr lang="en-GB" sz="2400" dirty="0">
                <a:latin typeface="Lucida Console" panose="020B0609040504020204" pitchFamily="49" charset="0"/>
              </a:rPr>
              <a:t>(0)</a:t>
            </a:r>
          </a:p>
          <a:p>
            <a:pPr marL="0" indent="0">
              <a:buNone/>
            </a:pPr>
            <a:r>
              <a:rPr lang="en-GB" sz="2400" dirty="0">
                <a:latin typeface="Georgia" panose="02040502050405020303" pitchFamily="18" charset="0"/>
              </a:rPr>
              <a:t>where variable </a:t>
            </a:r>
            <a:r>
              <a:rPr lang="en-GB" sz="2400" i="1" dirty="0" err="1">
                <a:latin typeface="Lucida Console" panose="020B0609040504020204" pitchFamily="49" charset="0"/>
              </a:rPr>
              <a:t>varname</a:t>
            </a:r>
            <a:r>
              <a:rPr lang="en-GB" sz="2400" i="1" dirty="0">
                <a:latin typeface="Lucida Console" panose="020B0609040504020204" pitchFamily="49" charset="0"/>
              </a:rPr>
              <a:t> </a:t>
            </a:r>
            <a:r>
              <a:rPr lang="en-GB" sz="2400" dirty="0">
                <a:latin typeface="Georgia" panose="02040502050405020303" pitchFamily="18" charset="0"/>
              </a:rPr>
              <a:t>can usefully contain (say) single characters, such as a-z or 0-9, or two- or three-letter abbreviations (TLAs).</a:t>
            </a:r>
          </a:p>
          <a:p>
            <a:pPr marL="0" indent="0">
              <a:buNone/>
            </a:pPr>
            <a:r>
              <a:rPr lang="en-GB" sz="2400" dirty="0">
                <a:latin typeface="Georgia" panose="02040502050405020303" pitchFamily="18" charset="0"/>
              </a:rPr>
              <a:t>See </a:t>
            </a:r>
            <a:r>
              <a:rPr lang="en-GB" sz="2400" i="1" dirty="0">
                <a:latin typeface="Georgia" panose="02040502050405020303" pitchFamily="18" charset="0"/>
              </a:rPr>
              <a:t>SJ </a:t>
            </a:r>
            <a:r>
              <a:rPr lang="en-GB" sz="2400" dirty="0">
                <a:latin typeface="Georgia" panose="02040502050405020303" pitchFamily="18" charset="0"/>
              </a:rPr>
              <a:t>5: 604–606 (2005).</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Compare using marker labels </a:t>
            </a:r>
            <a:r>
              <a:rPr lang="en-GB" sz="2400" b="1" i="1" dirty="0">
                <a:latin typeface="Georgia" panose="02040502050405020303" pitchFamily="18" charset="0"/>
              </a:rPr>
              <a:t>and </a:t>
            </a:r>
            <a:r>
              <a:rPr lang="en-GB" sz="2400" dirty="0">
                <a:latin typeface="Georgia" panose="02040502050405020303" pitchFamily="18" charset="0"/>
              </a:rPr>
              <a:t>markers together. </a:t>
            </a:r>
          </a:p>
        </p:txBody>
      </p:sp>
      <p:sp>
        <p:nvSpPr>
          <p:cNvPr id="5" name="Slide Number Placeholder 4">
            <a:extLst>
              <a:ext uri="{FF2B5EF4-FFF2-40B4-BE49-F238E27FC236}">
                <a16:creationId xmlns:a16="http://schemas.microsoft.com/office/drawing/2014/main" id="{3833727C-EEAF-F236-AD5A-7A0632DA6935}"/>
              </a:ext>
            </a:extLst>
          </p:cNvPr>
          <p:cNvSpPr>
            <a:spLocks noGrp="1"/>
          </p:cNvSpPr>
          <p:nvPr>
            <p:ph type="sldNum" sz="quarter" idx="12"/>
          </p:nvPr>
        </p:nvSpPr>
        <p:spPr/>
        <p:txBody>
          <a:bodyPr/>
          <a:lstStyle/>
          <a:p>
            <a:fld id="{F32283A5-02D5-4F1E-B3DC-75FBA3CCA1CD}" type="slidenum">
              <a:rPr lang="en-GB" smtClean="0"/>
              <a:t>10</a:t>
            </a:fld>
            <a:endParaRPr lang="en-GB"/>
          </a:p>
        </p:txBody>
      </p:sp>
    </p:spTree>
    <p:extLst>
      <p:ext uri="{BB962C8B-B14F-4D97-AF65-F5344CB8AC3E}">
        <p14:creationId xmlns:p14="http://schemas.microsoft.com/office/powerpoint/2010/main" val="53220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3CF747-A9D5-9DBC-C280-84970345DA53}"/>
              </a:ext>
            </a:extLst>
          </p:cNvPr>
          <p:cNvSpPr>
            <a:spLocks noGrp="1"/>
          </p:cNvSpPr>
          <p:nvPr>
            <p:ph type="sldNum" sz="quarter" idx="12"/>
          </p:nvPr>
        </p:nvSpPr>
        <p:spPr/>
        <p:txBody>
          <a:bodyPr/>
          <a:lstStyle/>
          <a:p>
            <a:fld id="{F32283A5-02D5-4F1E-B3DC-75FBA3CCA1CD}" type="slidenum">
              <a:rPr lang="en-GB" smtClean="0"/>
              <a:t>11</a:t>
            </a:fld>
            <a:endParaRPr lang="en-GB"/>
          </a:p>
        </p:txBody>
      </p:sp>
      <p:pic>
        <p:nvPicPr>
          <p:cNvPr id="6" name="Picture 5">
            <a:extLst>
              <a:ext uri="{FF2B5EF4-FFF2-40B4-BE49-F238E27FC236}">
                <a16:creationId xmlns:a16="http://schemas.microsoft.com/office/drawing/2014/main" id="{B008D7E0-4919-D13B-E991-068BE47BC4FF}"/>
              </a:ext>
            </a:extLst>
          </p:cNvPr>
          <p:cNvPicPr>
            <a:picLocks noChangeAspect="1"/>
          </p:cNvPicPr>
          <p:nvPr/>
        </p:nvPicPr>
        <p:blipFill>
          <a:blip r:embed="rId2"/>
          <a:stretch>
            <a:fillRect/>
          </a:stretch>
        </p:blipFill>
        <p:spPr>
          <a:xfrm>
            <a:off x="1297533" y="595630"/>
            <a:ext cx="9596933" cy="5760720"/>
          </a:xfrm>
          <a:prstGeom prst="rect">
            <a:avLst/>
          </a:prstGeom>
        </p:spPr>
      </p:pic>
    </p:spTree>
    <p:extLst>
      <p:ext uri="{BB962C8B-B14F-4D97-AF65-F5344CB8AC3E}">
        <p14:creationId xmlns:p14="http://schemas.microsoft.com/office/powerpoint/2010/main" val="36396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88EA70-449F-6814-B4BD-1BDCB5403680}"/>
              </a:ext>
            </a:extLst>
          </p:cNvPr>
          <p:cNvSpPr>
            <a:spLocks noGrp="1"/>
          </p:cNvSpPr>
          <p:nvPr>
            <p:ph type="sldNum" sz="quarter" idx="12"/>
          </p:nvPr>
        </p:nvSpPr>
        <p:spPr/>
        <p:txBody>
          <a:bodyPr/>
          <a:lstStyle/>
          <a:p>
            <a:fld id="{F32283A5-02D5-4F1E-B3DC-75FBA3CCA1CD}" type="slidenum">
              <a:rPr lang="en-GB" smtClean="0"/>
              <a:t>12</a:t>
            </a:fld>
            <a:endParaRPr lang="en-GB"/>
          </a:p>
        </p:txBody>
      </p:sp>
      <p:pic>
        <p:nvPicPr>
          <p:cNvPr id="7" name="Picture 6">
            <a:extLst>
              <a:ext uri="{FF2B5EF4-FFF2-40B4-BE49-F238E27FC236}">
                <a16:creationId xmlns:a16="http://schemas.microsoft.com/office/drawing/2014/main" id="{3E38A0D2-EDAD-979C-DAAC-71952B333986}"/>
              </a:ext>
            </a:extLst>
          </p:cNvPr>
          <p:cNvPicPr>
            <a:picLocks noChangeAspect="1"/>
          </p:cNvPicPr>
          <p:nvPr/>
        </p:nvPicPr>
        <p:blipFill>
          <a:blip r:embed="rId2"/>
          <a:stretch>
            <a:fillRect/>
          </a:stretch>
        </p:blipFill>
        <p:spPr>
          <a:xfrm>
            <a:off x="742467" y="691764"/>
            <a:ext cx="9596933" cy="5760720"/>
          </a:xfrm>
          <a:prstGeom prst="rect">
            <a:avLst/>
          </a:prstGeom>
        </p:spPr>
      </p:pic>
    </p:spTree>
    <p:extLst>
      <p:ext uri="{BB962C8B-B14F-4D97-AF65-F5344CB8AC3E}">
        <p14:creationId xmlns:p14="http://schemas.microsoft.com/office/powerpoint/2010/main" val="91530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5EC1-E858-2578-3549-6507102A6263}"/>
              </a:ext>
            </a:extLst>
          </p:cNvPr>
          <p:cNvSpPr>
            <a:spLocks noGrp="1"/>
          </p:cNvSpPr>
          <p:nvPr>
            <p:ph type="title"/>
          </p:nvPr>
        </p:nvSpPr>
        <p:spPr/>
        <p:txBody>
          <a:bodyPr>
            <a:normAutofit/>
          </a:bodyPr>
          <a:lstStyle/>
          <a:p>
            <a:r>
              <a:rPr lang="en-GB" sz="3200" dirty="0">
                <a:latin typeface="Georgia" panose="02040502050405020303" pitchFamily="18" charset="0"/>
              </a:rPr>
              <a:t>Go grey</a:t>
            </a:r>
          </a:p>
        </p:txBody>
      </p:sp>
      <p:sp>
        <p:nvSpPr>
          <p:cNvPr id="3" name="Content Placeholder 2">
            <a:extLst>
              <a:ext uri="{FF2B5EF4-FFF2-40B4-BE49-F238E27FC236}">
                <a16:creationId xmlns:a16="http://schemas.microsoft.com/office/drawing/2014/main" id="{BE140D66-4504-097D-D572-963151A162C4}"/>
              </a:ext>
            </a:extLst>
          </p:cNvPr>
          <p:cNvSpPr>
            <a:spLocks noGrp="1"/>
          </p:cNvSpPr>
          <p:nvPr>
            <p:ph idx="1"/>
          </p:nvPr>
        </p:nvSpPr>
        <p:spPr/>
        <p:txBody>
          <a:bodyPr>
            <a:normAutofit/>
          </a:bodyPr>
          <a:lstStyle/>
          <a:p>
            <a:pPr marL="0" indent="0">
              <a:lnSpc>
                <a:spcPct val="120000"/>
              </a:lnSpc>
              <a:buNone/>
            </a:pPr>
            <a:r>
              <a:rPr lang="en-GB" sz="2400" dirty="0">
                <a:latin typeface="Georgia" panose="02040502050405020303" pitchFamily="18" charset="0"/>
              </a:rPr>
              <a:t>Grey is good for markers and lines in a backdrop:                                              more examples later. </a:t>
            </a:r>
          </a:p>
          <a:p>
            <a:pPr marL="0" indent="0">
              <a:lnSpc>
                <a:spcPct val="120000"/>
              </a:lnSpc>
              <a:buNone/>
            </a:pPr>
            <a:r>
              <a:rPr lang="en-GB" sz="2400" dirty="0">
                <a:latin typeface="Georgia" panose="02040502050405020303" pitchFamily="18" charset="0"/>
              </a:rPr>
              <a:t>You can usually publish graphs with grey when a journal                            won't support full colour. </a:t>
            </a:r>
          </a:p>
          <a:p>
            <a:pPr marL="0" indent="0">
              <a:lnSpc>
                <a:spcPct val="120000"/>
              </a:lnSpc>
              <a:buNone/>
            </a:pPr>
            <a:r>
              <a:rPr lang="en-GB" sz="2400" dirty="0">
                <a:latin typeface="Georgia" panose="02040502050405020303" pitchFamily="18" charset="0"/>
              </a:rPr>
              <a:t>Ordered sequences are clear when classifying data points.                              Use both </a:t>
            </a:r>
            <a:r>
              <a:rPr lang="en-GB" sz="2400" dirty="0" err="1">
                <a:latin typeface="Lucida Console" panose="020B0609040504020204" pitchFamily="49" charset="0"/>
              </a:rPr>
              <a:t>mfcolor</a:t>
            </a:r>
            <a:r>
              <a:rPr lang="en-GB" sz="2400" dirty="0">
                <a:latin typeface="Lucida Console" panose="020B0609040504020204" pitchFamily="49" charset="0"/>
              </a:rPr>
              <a:t>() </a:t>
            </a:r>
            <a:r>
              <a:rPr lang="en-GB" sz="2400" dirty="0">
                <a:latin typeface="Georgia" panose="02040502050405020303" pitchFamily="18" charset="0"/>
              </a:rPr>
              <a:t>and </a:t>
            </a:r>
            <a:r>
              <a:rPr lang="en-GB" sz="2400" dirty="0" err="1">
                <a:latin typeface="Lucida Console" panose="020B0609040504020204" pitchFamily="49" charset="0"/>
              </a:rPr>
              <a:t>mlcolor</a:t>
            </a:r>
            <a:r>
              <a:rPr lang="en-GB" sz="2400" dirty="0">
                <a:latin typeface="Lucida Console" panose="020B0609040504020204" pitchFamily="49" charset="0"/>
              </a:rPr>
              <a:t>()</a:t>
            </a:r>
            <a:r>
              <a:rPr lang="en-GB" sz="2400" dirty="0">
                <a:latin typeface="Georgia" panose="02040502050405020303" pitchFamily="18" charset="0"/>
              </a:rPr>
              <a:t>.                                                        Darker outline colours enhance visibility. </a:t>
            </a:r>
          </a:p>
          <a:p>
            <a:pPr marL="0" indent="0">
              <a:lnSpc>
                <a:spcPct val="120000"/>
              </a:lnSpc>
              <a:buNone/>
            </a:pPr>
            <a:r>
              <a:rPr lang="en-GB" sz="2400" dirty="0">
                <a:latin typeface="Georgia" panose="02040502050405020303" pitchFamily="18" charset="0"/>
              </a:rPr>
              <a:t>See </a:t>
            </a:r>
            <a:r>
              <a:rPr lang="en-GB" sz="2400" i="1" dirty="0">
                <a:latin typeface="Georgia" panose="02040502050405020303" pitchFamily="18" charset="0"/>
              </a:rPr>
              <a:t>SJ</a:t>
            </a:r>
            <a:r>
              <a:rPr lang="en-GB" sz="2400" dirty="0">
                <a:latin typeface="Georgia" panose="02040502050405020303" pitchFamily="18" charset="0"/>
              </a:rPr>
              <a:t> 5: 604―606 (2005).</a:t>
            </a:r>
          </a:p>
          <a:p>
            <a:pPr marL="0" indent="0">
              <a:buNone/>
            </a:pPr>
            <a:endParaRPr lang="en-GB" dirty="0"/>
          </a:p>
        </p:txBody>
      </p:sp>
      <p:sp>
        <p:nvSpPr>
          <p:cNvPr id="5" name="Slide Number Placeholder 4">
            <a:extLst>
              <a:ext uri="{FF2B5EF4-FFF2-40B4-BE49-F238E27FC236}">
                <a16:creationId xmlns:a16="http://schemas.microsoft.com/office/drawing/2014/main" id="{F0BF7C83-E41C-933F-54C3-741D01256182}"/>
              </a:ext>
            </a:extLst>
          </p:cNvPr>
          <p:cNvSpPr>
            <a:spLocks noGrp="1"/>
          </p:cNvSpPr>
          <p:nvPr>
            <p:ph type="sldNum" sz="quarter" idx="12"/>
          </p:nvPr>
        </p:nvSpPr>
        <p:spPr/>
        <p:txBody>
          <a:bodyPr/>
          <a:lstStyle/>
          <a:p>
            <a:fld id="{F32283A5-02D5-4F1E-B3DC-75FBA3CCA1CD}" type="slidenum">
              <a:rPr lang="en-GB" smtClean="0"/>
              <a:t>13</a:t>
            </a:fld>
            <a:endParaRPr lang="en-GB"/>
          </a:p>
        </p:txBody>
      </p:sp>
    </p:spTree>
    <p:extLst>
      <p:ext uri="{BB962C8B-B14F-4D97-AF65-F5344CB8AC3E}">
        <p14:creationId xmlns:p14="http://schemas.microsoft.com/office/powerpoint/2010/main" val="183233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8BF81-9777-B486-FF3C-C71203E9F05C}"/>
              </a:ext>
            </a:extLst>
          </p:cNvPr>
          <p:cNvSpPr>
            <a:spLocks noGrp="1"/>
          </p:cNvSpPr>
          <p:nvPr>
            <p:ph type="sldNum" sz="quarter" idx="12"/>
          </p:nvPr>
        </p:nvSpPr>
        <p:spPr/>
        <p:txBody>
          <a:bodyPr/>
          <a:lstStyle/>
          <a:p>
            <a:fld id="{F32283A5-02D5-4F1E-B3DC-75FBA3CCA1CD}" type="slidenum">
              <a:rPr lang="en-GB" smtClean="0"/>
              <a:t>14</a:t>
            </a:fld>
            <a:endParaRPr lang="en-GB"/>
          </a:p>
        </p:txBody>
      </p:sp>
      <p:pic>
        <p:nvPicPr>
          <p:cNvPr id="3" name="Picture 2">
            <a:extLst>
              <a:ext uri="{FF2B5EF4-FFF2-40B4-BE49-F238E27FC236}">
                <a16:creationId xmlns:a16="http://schemas.microsoft.com/office/drawing/2014/main" id="{EDB79FF6-375D-05FF-5B9D-9D3ABF614288}"/>
              </a:ext>
            </a:extLst>
          </p:cNvPr>
          <p:cNvPicPr>
            <a:picLocks noChangeAspect="1"/>
          </p:cNvPicPr>
          <p:nvPr/>
        </p:nvPicPr>
        <p:blipFill>
          <a:blip r:embed="rId2"/>
          <a:stretch>
            <a:fillRect/>
          </a:stretch>
        </p:blipFill>
        <p:spPr>
          <a:xfrm>
            <a:off x="820060" y="467032"/>
            <a:ext cx="9596933" cy="5760720"/>
          </a:xfrm>
          <a:prstGeom prst="rect">
            <a:avLst/>
          </a:prstGeom>
        </p:spPr>
      </p:pic>
    </p:spTree>
    <p:extLst>
      <p:ext uri="{BB962C8B-B14F-4D97-AF65-F5344CB8AC3E}">
        <p14:creationId xmlns:p14="http://schemas.microsoft.com/office/powerpoint/2010/main" val="347781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B4E4-1D1A-E446-3185-1619906F01B1}"/>
              </a:ext>
            </a:extLst>
          </p:cNvPr>
          <p:cNvSpPr>
            <a:spLocks noGrp="1"/>
          </p:cNvSpPr>
          <p:nvPr>
            <p:ph type="title"/>
          </p:nvPr>
        </p:nvSpPr>
        <p:spPr/>
        <p:txBody>
          <a:bodyPr>
            <a:normAutofit/>
          </a:bodyPr>
          <a:lstStyle/>
          <a:p>
            <a:r>
              <a:rPr lang="en-GB" sz="3200" dirty="0">
                <a:latin typeface="Georgia" panose="02040502050405020303" pitchFamily="18" charset="0"/>
              </a:rPr>
              <a:t>Labels without ticks can make sense</a:t>
            </a:r>
          </a:p>
        </p:txBody>
      </p:sp>
      <p:sp>
        <p:nvSpPr>
          <p:cNvPr id="3" name="Content Placeholder 2">
            <a:extLst>
              <a:ext uri="{FF2B5EF4-FFF2-40B4-BE49-F238E27FC236}">
                <a16:creationId xmlns:a16="http://schemas.microsoft.com/office/drawing/2014/main" id="{F4CEA9B8-F3AE-5EEB-28D0-9BA9DA72FAA4}"/>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Labels without ticks are good for</a:t>
            </a:r>
          </a:p>
          <a:p>
            <a:pPr>
              <a:buFont typeface="Symbol" panose="05050102010706020507" pitchFamily="18" charset="2"/>
              <a:buChar char=""/>
            </a:pPr>
            <a:r>
              <a:rPr lang="en-GB" sz="2400" dirty="0">
                <a:latin typeface="Georgia" panose="02040502050405020303" pitchFamily="18" charset="0"/>
              </a:rPr>
              <a:t>times placed at interval midpoints </a:t>
            </a:r>
          </a:p>
          <a:p>
            <a:pPr>
              <a:buFont typeface="Symbol" panose="05050102010706020507" pitchFamily="18" charset="2"/>
              <a:buChar char=""/>
            </a:pPr>
            <a:r>
              <a:rPr lang="en-GB" sz="2400" dirty="0">
                <a:latin typeface="Georgia" panose="02040502050405020303" pitchFamily="18" charset="0"/>
              </a:rPr>
              <a:t>category names on one axis of a </a:t>
            </a:r>
            <a:r>
              <a:rPr lang="en-GB" sz="2400" dirty="0" err="1">
                <a:latin typeface="Lucida Console" panose="020B0609040504020204" pitchFamily="49" charset="0"/>
              </a:rPr>
              <a:t>twoway</a:t>
            </a:r>
            <a:r>
              <a:rPr lang="en-GB" sz="2400" dirty="0">
                <a:latin typeface="Georgia" panose="02040502050405020303" pitchFamily="18" charset="0"/>
              </a:rPr>
              <a:t> graph. </a:t>
            </a:r>
          </a:p>
          <a:p>
            <a:pPr marL="0" indent="0">
              <a:buNone/>
            </a:pPr>
            <a:r>
              <a:rPr lang="en-GB" sz="2400" dirty="0">
                <a:latin typeface="Georgia" panose="02040502050405020303" pitchFamily="18" charset="0"/>
              </a:rPr>
              <a:t> </a:t>
            </a:r>
          </a:p>
          <a:p>
            <a:pPr marL="0" indent="0">
              <a:buNone/>
            </a:pPr>
            <a:r>
              <a:rPr lang="en-GB" sz="2400" dirty="0">
                <a:latin typeface="Georgia" panose="02040502050405020303" pitchFamily="18" charset="0"/>
              </a:rPr>
              <a:t>See </a:t>
            </a:r>
            <a:r>
              <a:rPr lang="en-GB" sz="2400" i="1" dirty="0">
                <a:latin typeface="Georgia" panose="02040502050405020303" pitchFamily="18" charset="0"/>
              </a:rPr>
              <a:t>SJ</a:t>
            </a:r>
            <a:r>
              <a:rPr lang="en-GB" sz="2400" dirty="0">
                <a:latin typeface="Georgia" panose="02040502050405020303" pitchFamily="18" charset="0"/>
              </a:rPr>
              <a:t> 7: 590―592 (2007) </a:t>
            </a:r>
          </a:p>
          <a:p>
            <a:pPr marL="0" indent="0">
              <a:buNone/>
            </a:pPr>
            <a:r>
              <a:rPr lang="en-GB" sz="2400" dirty="0">
                <a:latin typeface="Georgia" panose="02040502050405020303" pitchFamily="18" charset="0"/>
              </a:rPr>
              <a:t>and more generally on ticks </a:t>
            </a:r>
            <a:r>
              <a:rPr lang="en-GB" sz="2400" i="1" dirty="0">
                <a:latin typeface="Georgia" panose="02040502050405020303" pitchFamily="18" charset="0"/>
              </a:rPr>
              <a:t>SJ </a:t>
            </a:r>
            <a:r>
              <a:rPr lang="en-GB" sz="2400" dirty="0">
                <a:latin typeface="Georgia" panose="02040502050405020303" pitchFamily="18" charset="0"/>
              </a:rPr>
              <a:t> 19: 741―747  (2019). </a:t>
            </a:r>
          </a:p>
          <a:p>
            <a:pPr marL="0" indent="0">
              <a:buNone/>
            </a:pPr>
            <a:endParaRPr lang="en-GB" dirty="0"/>
          </a:p>
        </p:txBody>
      </p:sp>
      <p:sp>
        <p:nvSpPr>
          <p:cNvPr id="5" name="Slide Number Placeholder 4">
            <a:extLst>
              <a:ext uri="{FF2B5EF4-FFF2-40B4-BE49-F238E27FC236}">
                <a16:creationId xmlns:a16="http://schemas.microsoft.com/office/drawing/2014/main" id="{461046E7-4630-8A7D-7C20-C28D462376EB}"/>
              </a:ext>
            </a:extLst>
          </p:cNvPr>
          <p:cNvSpPr>
            <a:spLocks noGrp="1"/>
          </p:cNvSpPr>
          <p:nvPr>
            <p:ph type="sldNum" sz="quarter" idx="12"/>
          </p:nvPr>
        </p:nvSpPr>
        <p:spPr/>
        <p:txBody>
          <a:bodyPr/>
          <a:lstStyle/>
          <a:p>
            <a:fld id="{F32283A5-02D5-4F1E-B3DC-75FBA3CCA1CD}" type="slidenum">
              <a:rPr lang="en-GB" smtClean="0"/>
              <a:t>15</a:t>
            </a:fld>
            <a:endParaRPr lang="en-GB"/>
          </a:p>
        </p:txBody>
      </p:sp>
    </p:spTree>
    <p:extLst>
      <p:ext uri="{BB962C8B-B14F-4D97-AF65-F5344CB8AC3E}">
        <p14:creationId xmlns:p14="http://schemas.microsoft.com/office/powerpoint/2010/main" val="239786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BE70AC-BE8C-8E78-DB8D-33F2E7E22929}"/>
              </a:ext>
            </a:extLst>
          </p:cNvPr>
          <p:cNvSpPr>
            <a:spLocks noGrp="1"/>
          </p:cNvSpPr>
          <p:nvPr>
            <p:ph type="sldNum" sz="quarter" idx="12"/>
          </p:nvPr>
        </p:nvSpPr>
        <p:spPr/>
        <p:txBody>
          <a:bodyPr/>
          <a:lstStyle/>
          <a:p>
            <a:fld id="{F32283A5-02D5-4F1E-B3DC-75FBA3CCA1CD}" type="slidenum">
              <a:rPr lang="en-GB" smtClean="0"/>
              <a:t>16</a:t>
            </a:fld>
            <a:endParaRPr lang="en-GB"/>
          </a:p>
        </p:txBody>
      </p:sp>
      <p:pic>
        <p:nvPicPr>
          <p:cNvPr id="7" name="Content Placeholder 6">
            <a:extLst>
              <a:ext uri="{FF2B5EF4-FFF2-40B4-BE49-F238E27FC236}">
                <a16:creationId xmlns:a16="http://schemas.microsoft.com/office/drawing/2014/main" id="{81E4AE63-AAE3-F2D0-BD9A-EEB7678046F4}"/>
              </a:ext>
            </a:extLst>
          </p:cNvPr>
          <p:cNvPicPr>
            <a:picLocks noChangeAspect="1"/>
          </p:cNvPicPr>
          <p:nvPr/>
        </p:nvPicPr>
        <p:blipFill>
          <a:blip r:embed="rId2"/>
          <a:stretch>
            <a:fillRect/>
          </a:stretch>
        </p:blipFill>
        <p:spPr>
          <a:xfrm>
            <a:off x="516833" y="366712"/>
            <a:ext cx="9596933" cy="5760720"/>
          </a:xfrm>
          <a:prstGeom prst="rect">
            <a:avLst/>
          </a:prstGeom>
        </p:spPr>
      </p:pic>
    </p:spTree>
    <p:extLst>
      <p:ext uri="{BB962C8B-B14F-4D97-AF65-F5344CB8AC3E}">
        <p14:creationId xmlns:p14="http://schemas.microsoft.com/office/powerpoint/2010/main" val="3705650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A6E0F8-D869-6E82-60CE-27CA4FB11DE2}"/>
              </a:ext>
            </a:extLst>
          </p:cNvPr>
          <p:cNvSpPr>
            <a:spLocks noGrp="1"/>
          </p:cNvSpPr>
          <p:nvPr>
            <p:ph type="sldNum" sz="quarter" idx="12"/>
          </p:nvPr>
        </p:nvSpPr>
        <p:spPr/>
        <p:txBody>
          <a:bodyPr/>
          <a:lstStyle/>
          <a:p>
            <a:fld id="{F32283A5-02D5-4F1E-B3DC-75FBA3CCA1CD}" type="slidenum">
              <a:rPr lang="en-GB" smtClean="0"/>
              <a:t>17</a:t>
            </a:fld>
            <a:endParaRPr lang="en-GB"/>
          </a:p>
        </p:txBody>
      </p:sp>
      <p:pic>
        <p:nvPicPr>
          <p:cNvPr id="6" name="Picture 5">
            <a:extLst>
              <a:ext uri="{FF2B5EF4-FFF2-40B4-BE49-F238E27FC236}">
                <a16:creationId xmlns:a16="http://schemas.microsoft.com/office/drawing/2014/main" id="{7621EE5A-9E7E-D84E-59CC-5B19C0DBFDDD}"/>
              </a:ext>
            </a:extLst>
          </p:cNvPr>
          <p:cNvPicPr>
            <a:picLocks noChangeAspect="1"/>
          </p:cNvPicPr>
          <p:nvPr/>
        </p:nvPicPr>
        <p:blipFill>
          <a:blip r:embed="rId2"/>
          <a:stretch>
            <a:fillRect/>
          </a:stretch>
        </p:blipFill>
        <p:spPr>
          <a:xfrm>
            <a:off x="1390330" y="595630"/>
            <a:ext cx="9596933" cy="5760720"/>
          </a:xfrm>
          <a:prstGeom prst="rect">
            <a:avLst/>
          </a:prstGeom>
        </p:spPr>
      </p:pic>
    </p:spTree>
    <p:extLst>
      <p:ext uri="{BB962C8B-B14F-4D97-AF65-F5344CB8AC3E}">
        <p14:creationId xmlns:p14="http://schemas.microsoft.com/office/powerpoint/2010/main" val="161802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1C69-27D6-C233-B69C-1903AFAA8847}"/>
              </a:ext>
            </a:extLst>
          </p:cNvPr>
          <p:cNvSpPr>
            <a:spLocks noGrp="1"/>
          </p:cNvSpPr>
          <p:nvPr>
            <p:ph type="title"/>
          </p:nvPr>
        </p:nvSpPr>
        <p:spPr/>
        <p:txBody>
          <a:bodyPr>
            <a:normAutofit/>
          </a:bodyPr>
          <a:lstStyle/>
          <a:p>
            <a:r>
              <a:rPr lang="en-GB" sz="3200" dirty="0">
                <a:latin typeface="Georgia" panose="02040502050405020303" pitchFamily="18" charset="0"/>
              </a:rPr>
              <a:t>Use ticks or pipes in marginal rug plots</a:t>
            </a:r>
          </a:p>
        </p:txBody>
      </p:sp>
      <p:sp>
        <p:nvSpPr>
          <p:cNvPr id="3" name="Content Placeholder 2">
            <a:extLst>
              <a:ext uri="{FF2B5EF4-FFF2-40B4-BE49-F238E27FC236}">
                <a16:creationId xmlns:a16="http://schemas.microsoft.com/office/drawing/2014/main" id="{80AF6352-F231-16F7-B7AF-B3CCB3075B3E}"/>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Precisely which values occur in the data?</a:t>
            </a:r>
          </a:p>
          <a:p>
            <a:pPr marL="0" indent="0">
              <a:buNone/>
            </a:pPr>
            <a:r>
              <a:rPr lang="en-GB" sz="2400" dirty="0" err="1">
                <a:latin typeface="Lucida Console" panose="020B0609040504020204" pitchFamily="49" charset="0"/>
              </a:rPr>
              <a:t>levelsof</a:t>
            </a:r>
            <a:r>
              <a:rPr lang="en-GB" sz="2400" dirty="0">
                <a:latin typeface="Georgia" panose="02040502050405020303" pitchFamily="18" charset="0"/>
              </a:rPr>
              <a:t> can yield a list. </a:t>
            </a:r>
          </a:p>
          <a:p>
            <a:pPr marL="0" indent="0">
              <a:buNone/>
            </a:pPr>
            <a:r>
              <a:rPr lang="en-GB" sz="2400" dirty="0">
                <a:latin typeface="Georgia" panose="02040502050405020303" pitchFamily="18" charset="0"/>
              </a:rPr>
              <a:t>Kernel density estimates can be easier to interpret with                                       a sight of distinct data values.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Rugs go back at least to </a:t>
            </a:r>
          </a:p>
          <a:p>
            <a:pPr marL="0" indent="0">
              <a:lnSpc>
                <a:spcPct val="100000"/>
              </a:lnSpc>
              <a:buNone/>
            </a:pPr>
            <a:r>
              <a:rPr lang="en-GB" sz="2400" dirty="0">
                <a:latin typeface="Georgia" panose="02040502050405020303" pitchFamily="18" charset="0"/>
              </a:rPr>
              <a:t>David Brunt. 1917. </a:t>
            </a:r>
            <a:r>
              <a:rPr lang="en-GB" sz="2400" i="1" dirty="0">
                <a:latin typeface="Georgia" panose="02040502050405020303" pitchFamily="18" charset="0"/>
              </a:rPr>
              <a:t>The Combination of Observations.                           </a:t>
            </a:r>
            <a:r>
              <a:rPr lang="en-GB" sz="2400" dirty="0">
                <a:latin typeface="Georgia" panose="02040502050405020303" pitchFamily="18" charset="0"/>
              </a:rPr>
              <a:t>London: Cambridge University Press. </a:t>
            </a:r>
          </a:p>
          <a:p>
            <a:pPr marL="0" indent="0">
              <a:buNone/>
            </a:pPr>
            <a:r>
              <a:rPr lang="en-GB" sz="2400" dirty="0">
                <a:latin typeface="Georgia" panose="02040502050405020303" pitchFamily="18" charset="0"/>
              </a:rPr>
              <a:t>Can you give an earlier example? </a:t>
            </a:r>
          </a:p>
        </p:txBody>
      </p:sp>
      <p:sp>
        <p:nvSpPr>
          <p:cNvPr id="5" name="Slide Number Placeholder 4">
            <a:extLst>
              <a:ext uri="{FF2B5EF4-FFF2-40B4-BE49-F238E27FC236}">
                <a16:creationId xmlns:a16="http://schemas.microsoft.com/office/drawing/2014/main" id="{62F2D42B-6214-64FA-7089-90C367B7F39D}"/>
              </a:ext>
            </a:extLst>
          </p:cNvPr>
          <p:cNvSpPr>
            <a:spLocks noGrp="1"/>
          </p:cNvSpPr>
          <p:nvPr>
            <p:ph type="sldNum" sz="quarter" idx="12"/>
          </p:nvPr>
        </p:nvSpPr>
        <p:spPr/>
        <p:txBody>
          <a:bodyPr/>
          <a:lstStyle/>
          <a:p>
            <a:fld id="{F32283A5-02D5-4F1E-B3DC-75FBA3CCA1CD}" type="slidenum">
              <a:rPr lang="en-GB" smtClean="0"/>
              <a:t>18</a:t>
            </a:fld>
            <a:endParaRPr lang="en-GB"/>
          </a:p>
        </p:txBody>
      </p:sp>
    </p:spTree>
    <p:extLst>
      <p:ext uri="{BB962C8B-B14F-4D97-AF65-F5344CB8AC3E}">
        <p14:creationId xmlns:p14="http://schemas.microsoft.com/office/powerpoint/2010/main" val="364012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BFFBC-887E-9787-693A-EF56A246E868}"/>
              </a:ext>
            </a:extLst>
          </p:cNvPr>
          <p:cNvSpPr>
            <a:spLocks noGrp="1"/>
          </p:cNvSpPr>
          <p:nvPr>
            <p:ph type="sldNum" sz="quarter" idx="12"/>
          </p:nvPr>
        </p:nvSpPr>
        <p:spPr/>
        <p:txBody>
          <a:bodyPr/>
          <a:lstStyle/>
          <a:p>
            <a:fld id="{F32283A5-02D5-4F1E-B3DC-75FBA3CCA1CD}" type="slidenum">
              <a:rPr lang="en-GB" smtClean="0"/>
              <a:t>19</a:t>
            </a:fld>
            <a:endParaRPr lang="en-GB"/>
          </a:p>
        </p:txBody>
      </p:sp>
      <p:pic>
        <p:nvPicPr>
          <p:cNvPr id="7" name="Content Placeholder 6">
            <a:extLst>
              <a:ext uri="{FF2B5EF4-FFF2-40B4-BE49-F238E27FC236}">
                <a16:creationId xmlns:a16="http://schemas.microsoft.com/office/drawing/2014/main" id="{797D3D9F-2C53-D6AC-BBF8-C769DF2B6A89}"/>
              </a:ext>
            </a:extLst>
          </p:cNvPr>
          <p:cNvPicPr>
            <a:picLocks noChangeAspect="1"/>
          </p:cNvPicPr>
          <p:nvPr/>
        </p:nvPicPr>
        <p:blipFill>
          <a:blip r:embed="rId2"/>
          <a:stretch>
            <a:fillRect/>
          </a:stretch>
        </p:blipFill>
        <p:spPr>
          <a:xfrm>
            <a:off x="1302025" y="549275"/>
            <a:ext cx="10282428" cy="6172200"/>
          </a:xfrm>
          <a:prstGeom prst="rect">
            <a:avLst/>
          </a:prstGeom>
        </p:spPr>
      </p:pic>
    </p:spTree>
    <p:extLst>
      <p:ext uri="{BB962C8B-B14F-4D97-AF65-F5344CB8AC3E}">
        <p14:creationId xmlns:p14="http://schemas.microsoft.com/office/powerpoint/2010/main" val="8856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B75E-778D-6827-E7AA-2DADC625AF37}"/>
              </a:ext>
            </a:extLst>
          </p:cNvPr>
          <p:cNvSpPr>
            <a:spLocks noGrp="1"/>
          </p:cNvSpPr>
          <p:nvPr>
            <p:ph type="title"/>
          </p:nvPr>
        </p:nvSpPr>
        <p:spPr/>
        <p:txBody>
          <a:bodyPr>
            <a:normAutofit/>
          </a:bodyPr>
          <a:lstStyle/>
          <a:p>
            <a:r>
              <a:rPr lang="en-GB" sz="3200" dirty="0">
                <a:latin typeface="Georgia" panose="02040502050405020303" pitchFamily="18" charset="0"/>
              </a:rPr>
              <a:t>thirtysomething </a:t>
            </a:r>
          </a:p>
        </p:txBody>
      </p:sp>
      <p:sp>
        <p:nvSpPr>
          <p:cNvPr id="3" name="Content Placeholder 2">
            <a:extLst>
              <a:ext uri="{FF2B5EF4-FFF2-40B4-BE49-F238E27FC236}">
                <a16:creationId xmlns:a16="http://schemas.microsoft.com/office/drawing/2014/main" id="{A02AA997-1899-0DC3-A976-F8403FB1FF6F}"/>
              </a:ext>
            </a:extLst>
          </p:cNvPr>
          <p:cNvSpPr>
            <a:spLocks noGrp="1"/>
          </p:cNvSpPr>
          <p:nvPr>
            <p:ph idx="1"/>
          </p:nvPr>
        </p:nvSpPr>
        <p:spPr/>
        <p:txBody>
          <a:bodyPr>
            <a:normAutofit/>
          </a:bodyPr>
          <a:lstStyle/>
          <a:p>
            <a:pPr marL="0" indent="0">
              <a:buNone/>
            </a:pPr>
            <a:r>
              <a:rPr lang="en-GB" sz="2400" b="0" i="0" dirty="0">
                <a:solidFill>
                  <a:srgbClr val="222222"/>
                </a:solidFill>
                <a:effectLst/>
                <a:highlight>
                  <a:srgbClr val="FFFFFF"/>
                </a:highlight>
                <a:latin typeface="Georgia" panose="02040502050405020303" pitchFamily="18" charset="0"/>
              </a:rPr>
              <a:t>I gave a talk at the 2010 London meeting presenting thirty graphical tips.</a:t>
            </a:r>
            <a:r>
              <a:rPr lang="en-GB" sz="2400" dirty="0">
                <a:solidFill>
                  <a:srgbClr val="222222"/>
                </a:solidFill>
                <a:highlight>
                  <a:srgbClr val="FFFFFF"/>
                </a:highlight>
                <a:latin typeface="Georgia" panose="02040502050405020303" pitchFamily="18" charset="0"/>
              </a:rPr>
              <a:t>  </a:t>
            </a:r>
          </a:p>
          <a:p>
            <a:pPr marL="0" indent="0">
              <a:buNone/>
            </a:pPr>
            <a:r>
              <a:rPr lang="en-GB" sz="2400" b="0" i="0" dirty="0">
                <a:solidFill>
                  <a:srgbClr val="222222"/>
                </a:solidFill>
                <a:effectLst/>
                <a:highlight>
                  <a:srgbClr val="FFFFFF"/>
                </a:highlight>
                <a:latin typeface="Georgia" panose="02040502050405020303" pitchFamily="18" charset="0"/>
              </a:rPr>
              <a:t>The display materials remain accessible on Stata's website. </a:t>
            </a:r>
          </a:p>
          <a:p>
            <a:pPr marL="0" indent="0">
              <a:buNone/>
            </a:pPr>
            <a:r>
              <a:rPr lang="en-GB" sz="2400" dirty="0">
                <a:solidFill>
                  <a:srgbClr val="222222"/>
                </a:solidFill>
                <a:highlight>
                  <a:srgbClr val="FFFFFF"/>
                </a:highlight>
                <a:latin typeface="Georgia" panose="02040502050405020303" pitchFamily="18" charset="0"/>
              </a:rPr>
              <a:t>However, they </a:t>
            </a:r>
            <a:r>
              <a:rPr lang="en-GB" sz="2400" b="0" i="0" dirty="0">
                <a:solidFill>
                  <a:srgbClr val="222222"/>
                </a:solidFill>
                <a:effectLst/>
                <a:highlight>
                  <a:srgbClr val="FFFFFF"/>
                </a:highlight>
                <a:latin typeface="Georgia" panose="02040502050405020303" pitchFamily="18" charset="0"/>
              </a:rPr>
              <a:t>are a series of </a:t>
            </a:r>
            <a:r>
              <a:rPr lang="en-GB" sz="2400" b="0" i="0" dirty="0">
                <a:solidFill>
                  <a:srgbClr val="222222"/>
                </a:solidFill>
                <a:effectLst/>
                <a:highlight>
                  <a:srgbClr val="FFFFFF"/>
                </a:highlight>
                <a:latin typeface="Lucida Console" panose="020B0609040504020204" pitchFamily="49" charset="0"/>
              </a:rPr>
              <a:t>.</a:t>
            </a:r>
            <a:r>
              <a:rPr lang="en-GB" sz="2400" b="0" i="0" dirty="0" err="1">
                <a:solidFill>
                  <a:srgbClr val="222222"/>
                </a:solidFill>
                <a:effectLst/>
                <a:highlight>
                  <a:srgbClr val="FFFFFF"/>
                </a:highlight>
                <a:latin typeface="Lucida Console" panose="020B0609040504020204" pitchFamily="49" charset="0"/>
              </a:rPr>
              <a:t>smcl</a:t>
            </a:r>
            <a:r>
              <a:rPr lang="en-GB" sz="2400" dirty="0">
                <a:solidFill>
                  <a:srgbClr val="222222"/>
                </a:solidFill>
                <a:highlight>
                  <a:srgbClr val="FFFFFF"/>
                </a:highlight>
                <a:latin typeface="Lucida Console" panose="020B0609040504020204" pitchFamily="49" charset="0"/>
              </a:rPr>
              <a:t> </a:t>
            </a:r>
            <a:r>
              <a:rPr lang="en-GB" sz="2400" b="0" i="0" dirty="0">
                <a:solidFill>
                  <a:srgbClr val="222222"/>
                </a:solidFill>
                <a:effectLst/>
                <a:highlight>
                  <a:srgbClr val="FFFFFF"/>
                </a:highlight>
                <a:latin typeface="Georgia" panose="02040502050405020303" pitchFamily="18" charset="0"/>
              </a:rPr>
              <a:t>and</a:t>
            </a:r>
            <a:r>
              <a:rPr lang="en-GB" sz="2400" dirty="0">
                <a:solidFill>
                  <a:srgbClr val="222222"/>
                </a:solidFill>
                <a:highlight>
                  <a:srgbClr val="FFFFFF"/>
                </a:highlight>
                <a:latin typeface="Lucida Console" panose="020B0609040504020204" pitchFamily="49" charset="0"/>
              </a:rPr>
              <a:t> </a:t>
            </a:r>
            <a:r>
              <a:rPr lang="en-GB" sz="2400" b="0" i="0" dirty="0">
                <a:solidFill>
                  <a:srgbClr val="222222"/>
                </a:solidFill>
                <a:effectLst/>
                <a:highlight>
                  <a:srgbClr val="FFFFFF"/>
                </a:highlight>
                <a:latin typeface="Lucida Console" panose="020B0609040504020204" pitchFamily="49" charset="0"/>
              </a:rPr>
              <a:t>.gph </a:t>
            </a:r>
            <a:r>
              <a:rPr lang="en-GB" sz="2400" b="0" i="0" dirty="0">
                <a:solidFill>
                  <a:srgbClr val="222222"/>
                </a:solidFill>
                <a:effectLst/>
                <a:highlight>
                  <a:srgbClr val="FFFFFF"/>
                </a:highlight>
                <a:latin typeface="Georgia" panose="02040502050405020303" pitchFamily="18" charset="0"/>
              </a:rPr>
              <a:t>files and awkward to view. </a:t>
            </a:r>
            <a:br>
              <a:rPr lang="en-GB" sz="2400" dirty="0">
                <a:latin typeface="Georgia" panose="02040502050405020303" pitchFamily="18" charset="0"/>
              </a:rPr>
            </a:br>
            <a:endParaRPr lang="en-GB" sz="2400" dirty="0">
              <a:latin typeface="Georgia" panose="02040502050405020303" pitchFamily="18" charset="0"/>
            </a:endParaRPr>
          </a:p>
          <a:p>
            <a:pPr marL="0" indent="0">
              <a:buNone/>
            </a:pPr>
            <a:r>
              <a:rPr lang="en-GB" sz="2400" dirty="0">
                <a:latin typeface="Georgia" panose="02040502050405020303" pitchFamily="18" charset="0"/>
              </a:rPr>
              <a:t>Here are </a:t>
            </a:r>
            <a:r>
              <a:rPr lang="en-GB" sz="2400" b="0" i="0" dirty="0">
                <a:solidFill>
                  <a:srgbClr val="222222"/>
                </a:solidFill>
                <a:effectLst/>
                <a:highlight>
                  <a:srgbClr val="FFFFFF"/>
                </a:highlight>
                <a:latin typeface="Georgia" panose="02040502050405020303" pitchFamily="18" charset="0"/>
              </a:rPr>
              <a:t>some of those tips, and many new ones. </a:t>
            </a:r>
          </a:p>
          <a:p>
            <a:pPr marL="0" indent="0">
              <a:buNone/>
            </a:pPr>
            <a:r>
              <a:rPr lang="en-GB" sz="2400" dirty="0">
                <a:solidFill>
                  <a:srgbClr val="222222"/>
                </a:solidFill>
                <a:highlight>
                  <a:srgbClr val="FFFFFF"/>
                </a:highlight>
                <a:latin typeface="Georgia" panose="02040502050405020303" pitchFamily="18" charset="0"/>
              </a:rPr>
              <a:t>You </a:t>
            </a:r>
            <a:r>
              <a:rPr lang="en-GB" sz="2400" b="0" i="0" dirty="0">
                <a:solidFill>
                  <a:srgbClr val="222222"/>
                </a:solidFill>
                <a:effectLst/>
                <a:highlight>
                  <a:srgbClr val="FFFFFF"/>
                </a:highlight>
                <a:latin typeface="Georgia" panose="02040502050405020303" pitchFamily="18" charset="0"/>
              </a:rPr>
              <a:t>or your team </a:t>
            </a:r>
            <a:r>
              <a:rPr lang="en-GB" sz="2400" dirty="0">
                <a:solidFill>
                  <a:srgbClr val="222222"/>
                </a:solidFill>
                <a:highlight>
                  <a:srgbClr val="FFFFFF"/>
                </a:highlight>
                <a:latin typeface="Georgia" panose="02040502050405020303" pitchFamily="18" charset="0"/>
              </a:rPr>
              <a:t>might consider them </a:t>
            </a:r>
            <a:r>
              <a:rPr lang="en-GB" sz="2400" b="0" i="0" dirty="0">
                <a:solidFill>
                  <a:srgbClr val="222222"/>
                </a:solidFill>
                <a:effectLst/>
                <a:highlight>
                  <a:srgbClr val="FFFFFF"/>
                </a:highlight>
                <a:latin typeface="Georgia" panose="02040502050405020303" pitchFamily="18" charset="0"/>
              </a:rPr>
              <a:t>when designing and coding graphics. </a:t>
            </a:r>
          </a:p>
          <a:p>
            <a:pPr marL="0" indent="0">
              <a:buNone/>
            </a:pPr>
            <a:r>
              <a:rPr lang="en-GB" sz="2400" b="0" i="0" dirty="0">
                <a:solidFill>
                  <a:srgbClr val="222222"/>
                </a:solidFill>
                <a:effectLst/>
                <a:highlight>
                  <a:srgbClr val="FFFFFF"/>
                </a:highlight>
                <a:latin typeface="Georgia" panose="02040502050405020303" pitchFamily="18" charset="0"/>
              </a:rPr>
              <a:t>The talk mixes examples from official and community-contributed commands and details both large and small.</a:t>
            </a:r>
          </a:p>
          <a:p>
            <a:pPr marL="0" indent="0">
              <a:buNone/>
            </a:pPr>
            <a:r>
              <a:rPr lang="en-GB" sz="2400" b="0" i="0" dirty="0">
                <a:solidFill>
                  <a:srgbClr val="222222"/>
                </a:solidFill>
                <a:effectLst/>
                <a:highlight>
                  <a:srgbClr val="FFFFFF"/>
                </a:highlight>
                <a:latin typeface="Georgia" panose="02040502050405020303" pitchFamily="18" charset="0"/>
              </a:rPr>
              <a:t>The theme of </a:t>
            </a:r>
            <a:r>
              <a:rPr lang="en-GB" sz="2400" b="0" i="1" dirty="0">
                <a:solidFill>
                  <a:srgbClr val="222222"/>
                </a:solidFill>
                <a:effectLst/>
                <a:highlight>
                  <a:srgbClr val="FFFFFF"/>
                </a:highlight>
                <a:latin typeface="Georgia" panose="02040502050405020303" pitchFamily="18" charset="0"/>
              </a:rPr>
              <a:t>thirty</a:t>
            </a:r>
            <a:r>
              <a:rPr lang="en-GB" sz="2400" b="0" i="0" dirty="0">
                <a:solidFill>
                  <a:srgbClr val="222222"/>
                </a:solidFill>
                <a:effectLst/>
                <a:highlight>
                  <a:srgbClr val="FFFFFF"/>
                </a:highlight>
                <a:latin typeface="Georgia" panose="02040502050405020303" pitchFamily="18" charset="0"/>
              </a:rPr>
              <a:t> matches this 30th London meeting, and to a good enough approximation my 33 years as a Stata user.</a:t>
            </a:r>
          </a:p>
          <a:p>
            <a:pPr marL="0" indent="0">
              <a:buNone/>
            </a:pPr>
            <a:endParaRPr lang="en-GB" dirty="0"/>
          </a:p>
        </p:txBody>
      </p:sp>
      <p:sp>
        <p:nvSpPr>
          <p:cNvPr id="4" name="Slide Number Placeholder 3">
            <a:extLst>
              <a:ext uri="{FF2B5EF4-FFF2-40B4-BE49-F238E27FC236}">
                <a16:creationId xmlns:a16="http://schemas.microsoft.com/office/drawing/2014/main" id="{9B5AE3A2-1C86-A291-61DE-C3A07F230497}"/>
              </a:ext>
            </a:extLst>
          </p:cNvPr>
          <p:cNvSpPr>
            <a:spLocks noGrp="1"/>
          </p:cNvSpPr>
          <p:nvPr>
            <p:ph type="sldNum" sz="quarter" idx="12"/>
          </p:nvPr>
        </p:nvSpPr>
        <p:spPr/>
        <p:txBody>
          <a:bodyPr/>
          <a:lstStyle/>
          <a:p>
            <a:fld id="{F32283A5-02D5-4F1E-B3DC-75FBA3CCA1CD}" type="slidenum">
              <a:rPr lang="en-GB" smtClean="0"/>
              <a:t>2</a:t>
            </a:fld>
            <a:endParaRPr lang="en-GB" dirty="0"/>
          </a:p>
        </p:txBody>
      </p:sp>
    </p:spTree>
    <p:extLst>
      <p:ext uri="{BB962C8B-B14F-4D97-AF65-F5344CB8AC3E}">
        <p14:creationId xmlns:p14="http://schemas.microsoft.com/office/powerpoint/2010/main" val="81776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B7E1-9A17-79F1-E7BE-235972C0E7E0}"/>
              </a:ext>
            </a:extLst>
          </p:cNvPr>
          <p:cNvSpPr>
            <a:spLocks noGrp="1"/>
          </p:cNvSpPr>
          <p:nvPr>
            <p:ph type="title"/>
          </p:nvPr>
        </p:nvSpPr>
        <p:spPr/>
        <p:txBody>
          <a:bodyPr>
            <a:normAutofit/>
          </a:bodyPr>
          <a:lstStyle/>
          <a:p>
            <a:r>
              <a:rPr lang="en-GB" sz="3200" dirty="0">
                <a:latin typeface="Georgia" panose="02040502050405020303" pitchFamily="18" charset="0"/>
              </a:rPr>
              <a:t>Use nice labels for logarithmic scales</a:t>
            </a:r>
          </a:p>
        </p:txBody>
      </p:sp>
      <p:sp>
        <p:nvSpPr>
          <p:cNvPr id="3" name="Content Placeholder 2">
            <a:extLst>
              <a:ext uri="{FF2B5EF4-FFF2-40B4-BE49-F238E27FC236}">
                <a16:creationId xmlns:a16="http://schemas.microsoft.com/office/drawing/2014/main" id="{C19DC150-D644-41F4-FF16-CBAC8534C168}"/>
              </a:ext>
            </a:extLst>
          </p:cNvPr>
          <p:cNvSpPr>
            <a:spLocks noGrp="1"/>
          </p:cNvSpPr>
          <p:nvPr>
            <p:ph idx="1"/>
          </p:nvPr>
        </p:nvSpPr>
        <p:spPr/>
        <p:txBody>
          <a:bodyPr/>
          <a:lstStyle/>
          <a:p>
            <a:pPr marL="0" indent="0">
              <a:buNone/>
            </a:pPr>
            <a:r>
              <a:rPr lang="en-GB" sz="2400" dirty="0">
                <a:latin typeface="Georgia" panose="02040502050405020303" pitchFamily="18" charset="0"/>
              </a:rPr>
              <a:t>With logarithmic scales, multiples of 1, 3, 10 or 1, 2, 5, 10 look good as labels.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log base 10 of 3 is 0.477. </a:t>
            </a:r>
          </a:p>
          <a:p>
            <a:pPr marL="0" indent="0">
              <a:buNone/>
            </a:pPr>
            <a:r>
              <a:rPr lang="en-GB" sz="2400" dirty="0">
                <a:latin typeface="Georgia" panose="02040502050405020303" pitchFamily="18" charset="0"/>
              </a:rPr>
              <a:t>log base 10 of 2 is 0.301;  of 5 is 0.699. </a:t>
            </a:r>
          </a:p>
          <a:p>
            <a:pPr marL="0" indent="0">
              <a:buNone/>
            </a:pPr>
            <a:endParaRPr lang="en-GB" dirty="0"/>
          </a:p>
          <a:p>
            <a:pPr marL="0" indent="0">
              <a:buNone/>
            </a:pPr>
            <a:r>
              <a:rPr lang="en-GB" sz="2400" dirty="0">
                <a:latin typeface="Georgia" panose="02040502050405020303" pitchFamily="18" charset="0"/>
              </a:rPr>
              <a:t>See </a:t>
            </a:r>
            <a:r>
              <a:rPr lang="en-GB" sz="2400" dirty="0" err="1">
                <a:latin typeface="Lucida Console" panose="020B0609040504020204" pitchFamily="49" charset="0"/>
              </a:rPr>
              <a:t>niceloglabels</a:t>
            </a:r>
            <a:r>
              <a:rPr lang="en-GB" sz="2400" dirty="0">
                <a:latin typeface="Georgia" panose="02040502050405020303" pitchFamily="18" charset="0"/>
              </a:rPr>
              <a:t> and </a:t>
            </a:r>
            <a:r>
              <a:rPr lang="en-GB" sz="2400" i="1" dirty="0">
                <a:latin typeface="Georgia" panose="02040502050405020303" pitchFamily="18" charset="0"/>
              </a:rPr>
              <a:t>SJ  </a:t>
            </a:r>
            <a:r>
              <a:rPr lang="en-GB" sz="2400" dirty="0">
                <a:latin typeface="Georgia" panose="02040502050405020303" pitchFamily="18" charset="0"/>
              </a:rPr>
              <a:t>18: 262–286 (2018).  </a:t>
            </a:r>
          </a:p>
        </p:txBody>
      </p:sp>
      <p:sp>
        <p:nvSpPr>
          <p:cNvPr id="5" name="Slide Number Placeholder 4">
            <a:extLst>
              <a:ext uri="{FF2B5EF4-FFF2-40B4-BE49-F238E27FC236}">
                <a16:creationId xmlns:a16="http://schemas.microsoft.com/office/drawing/2014/main" id="{BF56D7F9-7CD3-1CCE-A254-99CC5F6AF6D0}"/>
              </a:ext>
            </a:extLst>
          </p:cNvPr>
          <p:cNvSpPr>
            <a:spLocks noGrp="1"/>
          </p:cNvSpPr>
          <p:nvPr>
            <p:ph type="sldNum" sz="quarter" idx="12"/>
          </p:nvPr>
        </p:nvSpPr>
        <p:spPr/>
        <p:txBody>
          <a:bodyPr/>
          <a:lstStyle/>
          <a:p>
            <a:fld id="{F32283A5-02D5-4F1E-B3DC-75FBA3CCA1CD}" type="slidenum">
              <a:rPr lang="en-GB" smtClean="0"/>
              <a:t>20</a:t>
            </a:fld>
            <a:endParaRPr lang="en-GB"/>
          </a:p>
        </p:txBody>
      </p:sp>
    </p:spTree>
    <p:extLst>
      <p:ext uri="{BB962C8B-B14F-4D97-AF65-F5344CB8AC3E}">
        <p14:creationId xmlns:p14="http://schemas.microsoft.com/office/powerpoint/2010/main" val="88605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CB3A1B-560A-E77A-309C-7DC7529837F5}"/>
              </a:ext>
            </a:extLst>
          </p:cNvPr>
          <p:cNvSpPr>
            <a:spLocks noGrp="1"/>
          </p:cNvSpPr>
          <p:nvPr>
            <p:ph type="sldNum" sz="quarter" idx="12"/>
          </p:nvPr>
        </p:nvSpPr>
        <p:spPr/>
        <p:txBody>
          <a:bodyPr/>
          <a:lstStyle/>
          <a:p>
            <a:fld id="{F32283A5-02D5-4F1E-B3DC-75FBA3CCA1CD}" type="slidenum">
              <a:rPr lang="en-GB" smtClean="0"/>
              <a:t>21</a:t>
            </a:fld>
            <a:endParaRPr lang="en-GB"/>
          </a:p>
        </p:txBody>
      </p:sp>
      <p:pic>
        <p:nvPicPr>
          <p:cNvPr id="7" name="Picture 6">
            <a:extLst>
              <a:ext uri="{FF2B5EF4-FFF2-40B4-BE49-F238E27FC236}">
                <a16:creationId xmlns:a16="http://schemas.microsoft.com/office/drawing/2014/main" id="{0817DCE9-6B9D-6D91-E5EA-7F2A488EC30B}"/>
              </a:ext>
            </a:extLst>
          </p:cNvPr>
          <p:cNvPicPr>
            <a:picLocks noChangeAspect="1"/>
          </p:cNvPicPr>
          <p:nvPr/>
        </p:nvPicPr>
        <p:blipFill>
          <a:blip r:embed="rId2"/>
          <a:stretch>
            <a:fillRect/>
          </a:stretch>
        </p:blipFill>
        <p:spPr>
          <a:xfrm>
            <a:off x="2201005" y="1052512"/>
            <a:ext cx="8226171" cy="5486400"/>
          </a:xfrm>
          <a:prstGeom prst="rect">
            <a:avLst/>
          </a:prstGeom>
        </p:spPr>
      </p:pic>
    </p:spTree>
    <p:extLst>
      <p:ext uri="{BB962C8B-B14F-4D97-AF65-F5344CB8AC3E}">
        <p14:creationId xmlns:p14="http://schemas.microsoft.com/office/powerpoint/2010/main" val="341048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A3F5-D42B-5239-E461-0C606D85915D}"/>
              </a:ext>
            </a:extLst>
          </p:cNvPr>
          <p:cNvSpPr>
            <a:spLocks noGrp="1"/>
          </p:cNvSpPr>
          <p:nvPr>
            <p:ph type="title"/>
          </p:nvPr>
        </p:nvSpPr>
        <p:spPr/>
        <p:txBody>
          <a:bodyPr>
            <a:normAutofit/>
          </a:bodyPr>
          <a:lstStyle/>
          <a:p>
            <a:r>
              <a:rPr lang="en-GB" sz="3200" dirty="0">
                <a:latin typeface="Georgia" panose="02040502050405020303" pitchFamily="18" charset="0"/>
              </a:rPr>
              <a:t>Consider other nonlinear scales</a:t>
            </a:r>
          </a:p>
        </p:txBody>
      </p:sp>
      <p:sp>
        <p:nvSpPr>
          <p:cNvPr id="3" name="Content Placeholder 2">
            <a:extLst>
              <a:ext uri="{FF2B5EF4-FFF2-40B4-BE49-F238E27FC236}">
                <a16:creationId xmlns:a16="http://schemas.microsoft.com/office/drawing/2014/main" id="{C1A3026B-E1F0-7823-CB51-9433B37F4208}"/>
              </a:ext>
            </a:extLst>
          </p:cNvPr>
          <p:cNvSpPr>
            <a:spLocks noGrp="1"/>
          </p:cNvSpPr>
          <p:nvPr>
            <p:ph idx="1"/>
          </p:nvPr>
        </p:nvSpPr>
        <p:spPr/>
        <p:txBody>
          <a:bodyPr>
            <a:normAutofit/>
          </a:bodyPr>
          <a:lstStyle/>
          <a:p>
            <a:pPr marL="0" indent="0">
              <a:lnSpc>
                <a:spcPct val="110000"/>
              </a:lnSpc>
              <a:buNone/>
            </a:pPr>
            <a:r>
              <a:rPr lang="en-GB" sz="2400" dirty="0">
                <a:latin typeface="Georgia" panose="02040502050405020303" pitchFamily="18" charset="0"/>
              </a:rPr>
              <a:t>Although Stata privileges only linear and logarithmic scales, any nonlinear scale may be helpful for graphs (square root, reciprocal, logit, etc.) so long as you can do the calculations and fix the axis labels. </a:t>
            </a:r>
          </a:p>
          <a:p>
            <a:pPr marL="0" indent="0">
              <a:lnSpc>
                <a:spcPct val="120000"/>
              </a:lnSpc>
              <a:buNone/>
            </a:pPr>
            <a:r>
              <a:rPr lang="en-GB" sz="2400" dirty="0">
                <a:latin typeface="Georgia" panose="02040502050405020303" pitchFamily="18" charset="0"/>
              </a:rPr>
              <a:t>See </a:t>
            </a:r>
            <a:r>
              <a:rPr lang="en-GB" sz="2400" i="1" dirty="0">
                <a:latin typeface="Georgia" panose="02040502050405020303" pitchFamily="18" charset="0"/>
              </a:rPr>
              <a:t>SJ</a:t>
            </a:r>
            <a:r>
              <a:rPr lang="en-GB" sz="2400" dirty="0">
                <a:latin typeface="Georgia" panose="02040502050405020303" pitchFamily="18" charset="0"/>
              </a:rPr>
              <a:t> 8: 142–145 (2008) and  </a:t>
            </a:r>
            <a:r>
              <a:rPr lang="en-GB" sz="2400" i="1" dirty="0">
                <a:latin typeface="Georgia" panose="02040502050405020303" pitchFamily="18" charset="0"/>
              </a:rPr>
              <a:t>SJ </a:t>
            </a:r>
            <a:r>
              <a:rPr lang="en-GB" sz="2400" dirty="0">
                <a:latin typeface="Georgia" panose="02040502050405020303" pitchFamily="18" charset="0"/>
              </a:rPr>
              <a:t>22: 975–995 (2022), especially the </a:t>
            </a:r>
            <a:r>
              <a:rPr lang="en-GB" sz="2400" dirty="0" err="1">
                <a:latin typeface="Lucida Console" panose="020B0609040504020204" pitchFamily="49" charset="0"/>
              </a:rPr>
              <a:t>mylabels</a:t>
            </a:r>
            <a:r>
              <a:rPr lang="en-GB" sz="2400" dirty="0">
                <a:latin typeface="Lucida Console" panose="020B0609040504020204" pitchFamily="49" charset="0"/>
              </a:rPr>
              <a:t> </a:t>
            </a:r>
            <a:r>
              <a:rPr lang="en-GB" sz="2400" dirty="0">
                <a:latin typeface="Georgia" panose="02040502050405020303" pitchFamily="18" charset="0"/>
              </a:rPr>
              <a:t>command. </a:t>
            </a:r>
          </a:p>
          <a:p>
            <a:pPr marL="0" indent="0">
              <a:lnSpc>
                <a:spcPct val="120000"/>
              </a:lnSpc>
              <a:buNone/>
            </a:pPr>
            <a:endParaRPr lang="en-GB" sz="2400" dirty="0">
              <a:latin typeface="Georgia" panose="02040502050405020303" pitchFamily="18" charset="0"/>
            </a:endParaRPr>
          </a:p>
          <a:p>
            <a:pPr marL="0" indent="0">
              <a:lnSpc>
                <a:spcPct val="120000"/>
              </a:lnSpc>
              <a:buNone/>
            </a:pPr>
            <a:r>
              <a:rPr lang="en-GB" sz="2400" dirty="0">
                <a:latin typeface="Georgia" panose="02040502050405020303" pitchFamily="18" charset="0"/>
              </a:rPr>
              <a:t>This example uses a logit scale for illiteracy.  Illiteracy has bounds 0 and 100% and something like a downward S-curve over time is often seen.    Logit scale stretches the tails relative to the middle. </a:t>
            </a:r>
          </a:p>
          <a:p>
            <a:pPr marL="0" indent="0">
              <a:lnSpc>
                <a:spcPct val="120000"/>
              </a:lnSpc>
              <a:buNone/>
            </a:pPr>
            <a:endParaRPr lang="en-GB" sz="2400" dirty="0"/>
          </a:p>
          <a:p>
            <a:pPr marL="0" indent="0">
              <a:buNone/>
            </a:pPr>
            <a:endParaRPr lang="en-GB" dirty="0"/>
          </a:p>
        </p:txBody>
      </p:sp>
      <p:sp>
        <p:nvSpPr>
          <p:cNvPr id="5" name="Slide Number Placeholder 4">
            <a:extLst>
              <a:ext uri="{FF2B5EF4-FFF2-40B4-BE49-F238E27FC236}">
                <a16:creationId xmlns:a16="http://schemas.microsoft.com/office/drawing/2014/main" id="{0270A88F-F9B3-4C9F-D60C-FC935BFF8097}"/>
              </a:ext>
            </a:extLst>
          </p:cNvPr>
          <p:cNvSpPr>
            <a:spLocks noGrp="1"/>
          </p:cNvSpPr>
          <p:nvPr>
            <p:ph type="sldNum" sz="quarter" idx="12"/>
          </p:nvPr>
        </p:nvSpPr>
        <p:spPr/>
        <p:txBody>
          <a:bodyPr/>
          <a:lstStyle/>
          <a:p>
            <a:fld id="{F32283A5-02D5-4F1E-B3DC-75FBA3CCA1CD}" type="slidenum">
              <a:rPr lang="en-GB" smtClean="0"/>
              <a:t>22</a:t>
            </a:fld>
            <a:endParaRPr lang="en-GB"/>
          </a:p>
        </p:txBody>
      </p:sp>
    </p:spTree>
    <p:extLst>
      <p:ext uri="{BB962C8B-B14F-4D97-AF65-F5344CB8AC3E}">
        <p14:creationId xmlns:p14="http://schemas.microsoft.com/office/powerpoint/2010/main" val="222738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6BA02A-AAAB-185B-ADF0-507F26D99BE5}"/>
              </a:ext>
            </a:extLst>
          </p:cNvPr>
          <p:cNvSpPr>
            <a:spLocks noGrp="1"/>
          </p:cNvSpPr>
          <p:nvPr>
            <p:ph type="sldNum" sz="quarter" idx="12"/>
          </p:nvPr>
        </p:nvSpPr>
        <p:spPr/>
        <p:txBody>
          <a:bodyPr/>
          <a:lstStyle/>
          <a:p>
            <a:fld id="{F32283A5-02D5-4F1E-B3DC-75FBA3CCA1CD}" type="slidenum">
              <a:rPr lang="en-GB" smtClean="0"/>
              <a:t>23</a:t>
            </a:fld>
            <a:endParaRPr lang="en-GB"/>
          </a:p>
        </p:txBody>
      </p:sp>
      <p:pic>
        <p:nvPicPr>
          <p:cNvPr id="3" name="Picture 2">
            <a:extLst>
              <a:ext uri="{FF2B5EF4-FFF2-40B4-BE49-F238E27FC236}">
                <a16:creationId xmlns:a16="http://schemas.microsoft.com/office/drawing/2014/main" id="{3906D494-263C-1A17-428A-085F723D570E}"/>
              </a:ext>
            </a:extLst>
          </p:cNvPr>
          <p:cNvPicPr>
            <a:picLocks noChangeAspect="1"/>
          </p:cNvPicPr>
          <p:nvPr/>
        </p:nvPicPr>
        <p:blipFill>
          <a:blip r:embed="rId2"/>
          <a:stretch>
            <a:fillRect/>
          </a:stretch>
        </p:blipFill>
        <p:spPr>
          <a:xfrm>
            <a:off x="1297533" y="778192"/>
            <a:ext cx="9596933" cy="5760720"/>
          </a:xfrm>
          <a:prstGeom prst="rect">
            <a:avLst/>
          </a:prstGeom>
        </p:spPr>
      </p:pic>
    </p:spTree>
    <p:extLst>
      <p:ext uri="{BB962C8B-B14F-4D97-AF65-F5344CB8AC3E}">
        <p14:creationId xmlns:p14="http://schemas.microsoft.com/office/powerpoint/2010/main" val="33722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2A0E-F9AA-EB57-3592-04A077D956E6}"/>
              </a:ext>
            </a:extLst>
          </p:cNvPr>
          <p:cNvSpPr>
            <a:spLocks noGrp="1"/>
          </p:cNvSpPr>
          <p:nvPr>
            <p:ph type="title"/>
          </p:nvPr>
        </p:nvSpPr>
        <p:spPr/>
        <p:txBody>
          <a:bodyPr>
            <a:normAutofit/>
          </a:bodyPr>
          <a:lstStyle/>
          <a:p>
            <a:r>
              <a:rPr lang="en-GB" sz="3200" dirty="0">
                <a:latin typeface="Georgia" panose="02040502050405020303" pitchFamily="18" charset="0"/>
              </a:rPr>
              <a:t>Omit needless axis titles</a:t>
            </a:r>
          </a:p>
        </p:txBody>
      </p:sp>
      <p:sp>
        <p:nvSpPr>
          <p:cNvPr id="3" name="Content Placeholder 2">
            <a:extLst>
              <a:ext uri="{FF2B5EF4-FFF2-40B4-BE49-F238E27FC236}">
                <a16:creationId xmlns:a16="http://schemas.microsoft.com/office/drawing/2014/main" id="{718FA2E2-7308-FCA1-4031-7343721AA0A8}"/>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Standard examples of needless titles are </a:t>
            </a:r>
            <a:r>
              <a:rPr lang="en-GB" sz="2400" dirty="0">
                <a:latin typeface="Lucida Console" panose="020B0609040504020204" pitchFamily="49" charset="0"/>
              </a:rPr>
              <a:t>Time </a:t>
            </a:r>
            <a:r>
              <a:rPr lang="en-GB" sz="2400" dirty="0">
                <a:latin typeface="Georgia" panose="02040502050405020303" pitchFamily="18" charset="0"/>
              </a:rPr>
              <a:t>or </a:t>
            </a:r>
            <a:r>
              <a:rPr lang="en-GB" sz="2400" dirty="0">
                <a:latin typeface="Lucida Console" panose="020B0609040504020204" pitchFamily="49" charset="0"/>
              </a:rPr>
              <a:t>Date</a:t>
            </a:r>
            <a:r>
              <a:rPr lang="en-GB" sz="2400" dirty="0">
                <a:latin typeface="Georgia" panose="02040502050405020303" pitchFamily="18" charset="0"/>
              </a:rPr>
              <a:t> or </a:t>
            </a:r>
            <a:r>
              <a:rPr lang="en-GB" sz="2400" dirty="0">
                <a:latin typeface="Lucida Console" panose="020B0609040504020204" pitchFamily="49" charset="0"/>
              </a:rPr>
              <a:t>Year</a:t>
            </a:r>
            <a:r>
              <a:rPr lang="en-GB" sz="2400" dirty="0">
                <a:latin typeface="Georgia" panose="02040502050405020303" pitchFamily="18" charset="0"/>
              </a:rPr>
              <a:t>.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Who needs such titles, really?</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Your teachers (should have) told you to explain each axis, showing definitions and units of measurement. They were right, except that sometimes a rule may be broken without damage.  </a:t>
            </a:r>
          </a:p>
        </p:txBody>
      </p:sp>
      <p:sp>
        <p:nvSpPr>
          <p:cNvPr id="5" name="Slide Number Placeholder 4">
            <a:extLst>
              <a:ext uri="{FF2B5EF4-FFF2-40B4-BE49-F238E27FC236}">
                <a16:creationId xmlns:a16="http://schemas.microsoft.com/office/drawing/2014/main" id="{121C3F00-34F4-F530-8CEF-36DBD7813878}"/>
              </a:ext>
            </a:extLst>
          </p:cNvPr>
          <p:cNvSpPr>
            <a:spLocks noGrp="1"/>
          </p:cNvSpPr>
          <p:nvPr>
            <p:ph type="sldNum" sz="quarter" idx="12"/>
          </p:nvPr>
        </p:nvSpPr>
        <p:spPr/>
        <p:txBody>
          <a:bodyPr/>
          <a:lstStyle/>
          <a:p>
            <a:fld id="{F32283A5-02D5-4F1E-B3DC-75FBA3CCA1CD}" type="slidenum">
              <a:rPr lang="en-GB" smtClean="0"/>
              <a:t>24</a:t>
            </a:fld>
            <a:endParaRPr lang="en-GB"/>
          </a:p>
        </p:txBody>
      </p:sp>
    </p:spTree>
    <p:extLst>
      <p:ext uri="{BB962C8B-B14F-4D97-AF65-F5344CB8AC3E}">
        <p14:creationId xmlns:p14="http://schemas.microsoft.com/office/powerpoint/2010/main" val="322064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59BD83-C825-CC59-A011-41F89F8EFD90}"/>
              </a:ext>
            </a:extLst>
          </p:cNvPr>
          <p:cNvSpPr>
            <a:spLocks noGrp="1"/>
          </p:cNvSpPr>
          <p:nvPr>
            <p:ph type="sldNum" sz="quarter" idx="12"/>
          </p:nvPr>
        </p:nvSpPr>
        <p:spPr/>
        <p:txBody>
          <a:bodyPr/>
          <a:lstStyle/>
          <a:p>
            <a:fld id="{F32283A5-02D5-4F1E-B3DC-75FBA3CCA1CD}" type="slidenum">
              <a:rPr lang="en-GB" smtClean="0"/>
              <a:t>25</a:t>
            </a:fld>
            <a:endParaRPr lang="en-GB"/>
          </a:p>
        </p:txBody>
      </p:sp>
      <p:pic>
        <p:nvPicPr>
          <p:cNvPr id="7" name="Content Placeholder 6">
            <a:extLst>
              <a:ext uri="{FF2B5EF4-FFF2-40B4-BE49-F238E27FC236}">
                <a16:creationId xmlns:a16="http://schemas.microsoft.com/office/drawing/2014/main" id="{DA2D49DE-43BD-E1FC-03FE-CA589F704B4F}"/>
              </a:ext>
            </a:extLst>
          </p:cNvPr>
          <p:cNvPicPr>
            <a:picLocks noChangeAspect="1"/>
          </p:cNvPicPr>
          <p:nvPr/>
        </p:nvPicPr>
        <p:blipFill>
          <a:blip r:embed="rId2"/>
          <a:stretch>
            <a:fillRect/>
          </a:stretch>
        </p:blipFill>
        <p:spPr>
          <a:xfrm>
            <a:off x="586407" y="366712"/>
            <a:ext cx="10282428" cy="6172200"/>
          </a:xfrm>
          <a:prstGeom prst="rect">
            <a:avLst/>
          </a:prstGeom>
        </p:spPr>
      </p:pic>
    </p:spTree>
    <p:extLst>
      <p:ext uri="{BB962C8B-B14F-4D97-AF65-F5344CB8AC3E}">
        <p14:creationId xmlns:p14="http://schemas.microsoft.com/office/powerpoint/2010/main" val="51125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5C4E-A776-029E-FC1B-F3E52C38B267}"/>
              </a:ext>
            </a:extLst>
          </p:cNvPr>
          <p:cNvSpPr>
            <a:spLocks noGrp="1"/>
          </p:cNvSpPr>
          <p:nvPr>
            <p:ph type="title"/>
          </p:nvPr>
        </p:nvSpPr>
        <p:spPr/>
        <p:txBody>
          <a:bodyPr>
            <a:normAutofit/>
          </a:bodyPr>
          <a:lstStyle/>
          <a:p>
            <a:r>
              <a:rPr lang="en-GB" sz="3200" dirty="0">
                <a:latin typeface="Georgia" panose="02040502050405020303" pitchFamily="18" charset="0"/>
              </a:rPr>
              <a:t>Lose the legend! Kill the key!</a:t>
            </a:r>
          </a:p>
        </p:txBody>
      </p:sp>
      <p:sp>
        <p:nvSpPr>
          <p:cNvPr id="3" name="Content Placeholder 2">
            <a:extLst>
              <a:ext uri="{FF2B5EF4-FFF2-40B4-BE49-F238E27FC236}">
                <a16:creationId xmlns:a16="http://schemas.microsoft.com/office/drawing/2014/main" id="{231BAC86-9C75-29C3-BB79-5AE6E9ABEA74}"/>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Legends are at best necessary evils: they oblige mental back and forth between legend items and data display and they can take up much valuable real estate. </a:t>
            </a:r>
          </a:p>
          <a:p>
            <a:pPr marL="0" indent="0">
              <a:buNone/>
            </a:pPr>
            <a:r>
              <a:rPr lang="en-GB" sz="2400" dirty="0">
                <a:latin typeface="Georgia" panose="02040502050405020303" pitchFamily="18" charset="0"/>
              </a:rPr>
              <a:t>Obnoxious examples are common with multiple time series, especially if a graph is tangled spaghetti. </a:t>
            </a:r>
          </a:p>
          <a:p>
            <a:pPr marL="0" indent="0">
              <a:buNone/>
            </a:pPr>
            <a:r>
              <a:rPr lang="en-GB" sz="2400" dirty="0">
                <a:latin typeface="Georgia" panose="02040502050405020303" pitchFamily="18" charset="0"/>
              </a:rPr>
              <a:t>Better solutions may be direct labelling in the data region; axis labels; or panel subtitles. </a:t>
            </a:r>
          </a:p>
          <a:p>
            <a:pPr marL="0" indent="0">
              <a:buNone/>
            </a:pPr>
            <a:r>
              <a:rPr lang="en-GB" sz="2400" dirty="0">
                <a:latin typeface="Georgia" panose="02040502050405020303" pitchFamily="18" charset="0"/>
              </a:rPr>
              <a:t>You may need a reshaped data layout. See e.g. </a:t>
            </a:r>
            <a:r>
              <a:rPr lang="en-GB" sz="2400" i="1" dirty="0">
                <a:latin typeface="Georgia" panose="02040502050405020303" pitchFamily="18" charset="0"/>
              </a:rPr>
              <a:t>SJ</a:t>
            </a:r>
            <a:r>
              <a:rPr lang="en-GB" sz="2400" dirty="0">
                <a:latin typeface="Georgia" panose="02040502050405020303" pitchFamily="18" charset="0"/>
              </a:rPr>
              <a:t> 20: 1016–1027  (2020)</a:t>
            </a:r>
          </a:p>
          <a:p>
            <a:pPr marL="0" indent="0">
              <a:buNone/>
            </a:pPr>
            <a:r>
              <a:rPr lang="en-GB" sz="2400" dirty="0">
                <a:latin typeface="Georgia" panose="02040502050405020303" pitchFamily="18" charset="0"/>
              </a:rPr>
              <a:t>Matching text and lines or markers in colour is harder work, but usually worth the extra effort.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0CE20E55-C49E-B8C0-8A2C-2EFDEFD0E419}"/>
              </a:ext>
            </a:extLst>
          </p:cNvPr>
          <p:cNvSpPr>
            <a:spLocks noGrp="1"/>
          </p:cNvSpPr>
          <p:nvPr>
            <p:ph type="sldNum" sz="quarter" idx="12"/>
          </p:nvPr>
        </p:nvSpPr>
        <p:spPr/>
        <p:txBody>
          <a:bodyPr/>
          <a:lstStyle/>
          <a:p>
            <a:fld id="{F32283A5-02D5-4F1E-B3DC-75FBA3CCA1CD}" type="slidenum">
              <a:rPr lang="en-GB" smtClean="0"/>
              <a:t>26</a:t>
            </a:fld>
            <a:endParaRPr lang="en-GB"/>
          </a:p>
        </p:txBody>
      </p:sp>
    </p:spTree>
    <p:extLst>
      <p:ext uri="{BB962C8B-B14F-4D97-AF65-F5344CB8AC3E}">
        <p14:creationId xmlns:p14="http://schemas.microsoft.com/office/powerpoint/2010/main" val="2437917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AA5CA5-3C7D-4B62-0A09-CA84EDD5BC32}"/>
              </a:ext>
            </a:extLst>
          </p:cNvPr>
          <p:cNvSpPr>
            <a:spLocks noGrp="1"/>
          </p:cNvSpPr>
          <p:nvPr>
            <p:ph type="sldNum" sz="quarter" idx="12"/>
          </p:nvPr>
        </p:nvSpPr>
        <p:spPr/>
        <p:txBody>
          <a:bodyPr/>
          <a:lstStyle/>
          <a:p>
            <a:fld id="{F32283A5-02D5-4F1E-B3DC-75FBA3CCA1CD}" type="slidenum">
              <a:rPr lang="en-GB" smtClean="0"/>
              <a:t>27</a:t>
            </a:fld>
            <a:endParaRPr lang="en-GB"/>
          </a:p>
        </p:txBody>
      </p:sp>
      <p:pic>
        <p:nvPicPr>
          <p:cNvPr id="3" name="Picture 2">
            <a:extLst>
              <a:ext uri="{FF2B5EF4-FFF2-40B4-BE49-F238E27FC236}">
                <a16:creationId xmlns:a16="http://schemas.microsoft.com/office/drawing/2014/main" id="{1410E8D5-9192-D992-533B-2D2F741C527F}"/>
              </a:ext>
            </a:extLst>
          </p:cNvPr>
          <p:cNvPicPr>
            <a:picLocks noChangeAspect="1"/>
          </p:cNvPicPr>
          <p:nvPr/>
        </p:nvPicPr>
        <p:blipFill>
          <a:blip r:embed="rId2"/>
          <a:stretch>
            <a:fillRect/>
          </a:stretch>
        </p:blipFill>
        <p:spPr>
          <a:xfrm>
            <a:off x="838200" y="850491"/>
            <a:ext cx="9596933" cy="5760720"/>
          </a:xfrm>
          <a:prstGeom prst="rect">
            <a:avLst/>
          </a:prstGeom>
        </p:spPr>
      </p:pic>
    </p:spTree>
    <p:extLst>
      <p:ext uri="{BB962C8B-B14F-4D97-AF65-F5344CB8AC3E}">
        <p14:creationId xmlns:p14="http://schemas.microsoft.com/office/powerpoint/2010/main" val="374628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B00BAD-BF68-2220-AEBC-C761EA87AFD1}"/>
              </a:ext>
            </a:extLst>
          </p:cNvPr>
          <p:cNvSpPr>
            <a:spLocks noGrp="1"/>
          </p:cNvSpPr>
          <p:nvPr>
            <p:ph type="sldNum" sz="quarter" idx="12"/>
          </p:nvPr>
        </p:nvSpPr>
        <p:spPr/>
        <p:txBody>
          <a:bodyPr/>
          <a:lstStyle/>
          <a:p>
            <a:fld id="{F32283A5-02D5-4F1E-B3DC-75FBA3CCA1CD}" type="slidenum">
              <a:rPr lang="en-GB" smtClean="0"/>
              <a:t>28</a:t>
            </a:fld>
            <a:endParaRPr lang="en-GB"/>
          </a:p>
        </p:txBody>
      </p:sp>
      <p:pic>
        <p:nvPicPr>
          <p:cNvPr id="4" name="Picture 3">
            <a:extLst>
              <a:ext uri="{FF2B5EF4-FFF2-40B4-BE49-F238E27FC236}">
                <a16:creationId xmlns:a16="http://schemas.microsoft.com/office/drawing/2014/main" id="{204614C4-D875-948D-6478-81E3E616272F}"/>
              </a:ext>
            </a:extLst>
          </p:cNvPr>
          <p:cNvPicPr>
            <a:picLocks noChangeAspect="1"/>
          </p:cNvPicPr>
          <p:nvPr/>
        </p:nvPicPr>
        <p:blipFill>
          <a:blip r:embed="rId2"/>
          <a:stretch>
            <a:fillRect/>
          </a:stretch>
        </p:blipFill>
        <p:spPr>
          <a:xfrm>
            <a:off x="1545403" y="548640"/>
            <a:ext cx="9596933" cy="5760720"/>
          </a:xfrm>
          <a:prstGeom prst="rect">
            <a:avLst/>
          </a:prstGeom>
        </p:spPr>
      </p:pic>
    </p:spTree>
    <p:extLst>
      <p:ext uri="{BB962C8B-B14F-4D97-AF65-F5344CB8AC3E}">
        <p14:creationId xmlns:p14="http://schemas.microsoft.com/office/powerpoint/2010/main" val="114571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CA8-111A-B1A8-39AC-B23F179CBCB9}"/>
              </a:ext>
            </a:extLst>
          </p:cNvPr>
          <p:cNvSpPr>
            <a:spLocks noGrp="1"/>
          </p:cNvSpPr>
          <p:nvPr>
            <p:ph type="title"/>
          </p:nvPr>
        </p:nvSpPr>
        <p:spPr/>
        <p:txBody>
          <a:bodyPr>
            <a:normAutofit/>
          </a:bodyPr>
          <a:lstStyle/>
          <a:p>
            <a:r>
              <a:rPr lang="en-GB" sz="3200" dirty="0">
                <a:latin typeface="Georgia" panose="02040502050405020303" pitchFamily="18" charset="0"/>
              </a:rPr>
              <a:t>Horizontal is good	</a:t>
            </a:r>
          </a:p>
        </p:txBody>
      </p:sp>
      <p:sp>
        <p:nvSpPr>
          <p:cNvPr id="3" name="Content Placeholder 2">
            <a:extLst>
              <a:ext uri="{FF2B5EF4-FFF2-40B4-BE49-F238E27FC236}">
                <a16:creationId xmlns:a16="http://schemas.microsoft.com/office/drawing/2014/main" id="{67AF2078-CE4F-53BA-D6E1-7EF117C3D52D}"/>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Most of us find it easier to read good-sized full horizontal text, not vertical or angled or over-reduced text or cryptic abbreviations. </a:t>
            </a:r>
          </a:p>
          <a:p>
            <a:pPr marL="0" indent="0">
              <a:buNone/>
            </a:pPr>
            <a:r>
              <a:rPr lang="en-GB" sz="2400" dirty="0">
                <a:latin typeface="Georgia" panose="02040502050405020303" pitchFamily="18" charset="0"/>
              </a:rPr>
              <a:t>The principle that graphics must be readable may need to override a convention that responses or outcomes go on the vertical axis.  </a:t>
            </a:r>
          </a:p>
        </p:txBody>
      </p:sp>
      <p:sp>
        <p:nvSpPr>
          <p:cNvPr id="4" name="Content Placeholder 3">
            <a:extLst>
              <a:ext uri="{FF2B5EF4-FFF2-40B4-BE49-F238E27FC236}">
                <a16:creationId xmlns:a16="http://schemas.microsoft.com/office/drawing/2014/main" id="{F70AF7E4-A555-CE35-F047-8EF46385942D}"/>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Faced with a simple problem — not enough space for category labels with a bar or column chart — the simplest solution is to go horizontal. </a:t>
            </a:r>
          </a:p>
          <a:p>
            <a:pPr marL="0" indent="0">
              <a:buNone/>
            </a:pPr>
            <a:r>
              <a:rPr lang="en-GB" sz="2400" dirty="0">
                <a:latin typeface="Georgia" panose="02040502050405020303" pitchFamily="18" charset="0"/>
              </a:rPr>
              <a:t>Incidentally, when graphs have table flavour, consider whether the horizontal axis would be better at the top. See </a:t>
            </a:r>
            <a:r>
              <a:rPr lang="en-GB" sz="2400" i="1" dirty="0">
                <a:latin typeface="Georgia" panose="02040502050405020303" pitchFamily="18" charset="0"/>
              </a:rPr>
              <a:t>SJ</a:t>
            </a:r>
            <a:r>
              <a:rPr lang="en-GB" sz="2400" dirty="0">
                <a:latin typeface="Georgia" panose="02040502050405020303" pitchFamily="18" charset="0"/>
              </a:rPr>
              <a:t>  12: 549–561 (2012). </a:t>
            </a:r>
          </a:p>
        </p:txBody>
      </p:sp>
      <p:sp>
        <p:nvSpPr>
          <p:cNvPr id="5" name="Slide Number Placeholder 4">
            <a:extLst>
              <a:ext uri="{FF2B5EF4-FFF2-40B4-BE49-F238E27FC236}">
                <a16:creationId xmlns:a16="http://schemas.microsoft.com/office/drawing/2014/main" id="{6CED8043-BF45-8DB8-F5F5-17E486278E7A}"/>
              </a:ext>
            </a:extLst>
          </p:cNvPr>
          <p:cNvSpPr>
            <a:spLocks noGrp="1"/>
          </p:cNvSpPr>
          <p:nvPr>
            <p:ph type="sldNum" sz="quarter" idx="12"/>
          </p:nvPr>
        </p:nvSpPr>
        <p:spPr/>
        <p:txBody>
          <a:bodyPr/>
          <a:lstStyle/>
          <a:p>
            <a:fld id="{F32283A5-02D5-4F1E-B3DC-75FBA3CCA1CD}" type="slidenum">
              <a:rPr lang="en-GB" smtClean="0"/>
              <a:t>29</a:t>
            </a:fld>
            <a:endParaRPr lang="en-GB"/>
          </a:p>
        </p:txBody>
      </p:sp>
    </p:spTree>
    <p:extLst>
      <p:ext uri="{BB962C8B-B14F-4D97-AF65-F5344CB8AC3E}">
        <p14:creationId xmlns:p14="http://schemas.microsoft.com/office/powerpoint/2010/main" val="337672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67B1-A42A-BE50-B2FC-A2DAAC142471}"/>
              </a:ext>
            </a:extLst>
          </p:cNvPr>
          <p:cNvSpPr>
            <a:spLocks noGrp="1"/>
          </p:cNvSpPr>
          <p:nvPr>
            <p:ph type="title"/>
          </p:nvPr>
        </p:nvSpPr>
        <p:spPr/>
        <p:txBody>
          <a:bodyPr>
            <a:normAutofit/>
          </a:bodyPr>
          <a:lstStyle/>
          <a:p>
            <a:r>
              <a:rPr lang="en-GB" sz="3200" dirty="0">
                <a:latin typeface="Georgia" panose="02040502050405020303" pitchFamily="18" charset="0"/>
              </a:rPr>
              <a:t>Ground rules</a:t>
            </a:r>
          </a:p>
        </p:txBody>
      </p:sp>
      <p:sp>
        <p:nvSpPr>
          <p:cNvPr id="3" name="Content Placeholder 2">
            <a:extLst>
              <a:ext uri="{FF2B5EF4-FFF2-40B4-BE49-F238E27FC236}">
                <a16:creationId xmlns:a16="http://schemas.microsoft.com/office/drawing/2014/main" id="{CE4D7723-10E2-62B9-3114-CF0DE56F55EB}"/>
              </a:ext>
            </a:extLst>
          </p:cNvPr>
          <p:cNvSpPr>
            <a:spLocks noGrp="1"/>
          </p:cNvSpPr>
          <p:nvPr>
            <p:ph idx="1"/>
          </p:nvPr>
        </p:nvSpPr>
        <p:spPr/>
        <p:txBody>
          <a:bodyPr/>
          <a:lstStyle/>
          <a:p>
            <a:pPr marL="0" indent="0">
              <a:buNone/>
            </a:pPr>
            <a:r>
              <a:rPr lang="en-GB" sz="2400" dirty="0">
                <a:latin typeface="Georgia" panose="02040502050405020303" pitchFamily="18" charset="0"/>
              </a:rPr>
              <a:t>Examples won’t include full Stata code. </a:t>
            </a:r>
          </a:p>
          <a:p>
            <a:pPr marL="0" indent="0">
              <a:buNone/>
            </a:pPr>
            <a:r>
              <a:rPr lang="en-GB" sz="2400" dirty="0">
                <a:latin typeface="Georgia" panose="02040502050405020303" pitchFamily="18" charset="0"/>
              </a:rPr>
              <a:t>Code to be posted online will be fully reproducible. </a:t>
            </a:r>
          </a:p>
          <a:p>
            <a:pPr marL="0" indent="0">
              <a:buNone/>
            </a:pPr>
            <a:r>
              <a:rPr lang="en-GB" sz="2400" dirty="0">
                <a:latin typeface="Georgia" panose="02040502050405020303" pitchFamily="18" charset="0"/>
              </a:rPr>
              <a:t>I use Stata 18 with various other commands installed, as will be explicit. </a:t>
            </a:r>
          </a:p>
          <a:p>
            <a:pPr marL="0" indent="0">
              <a:buNone/>
            </a:pPr>
            <a:r>
              <a:rPr lang="en-GB" sz="2400" dirty="0">
                <a:latin typeface="Georgia" panose="02040502050405020303" pitchFamily="18" charset="0"/>
              </a:rPr>
              <a:t>If you are using an earlier version of Stata,  watch out for scheme </a:t>
            </a:r>
            <a:r>
              <a:rPr lang="en-GB" sz="2400" dirty="0" err="1">
                <a:latin typeface="Lucida Console" panose="020B0609040504020204" pitchFamily="49" charset="0"/>
              </a:rPr>
              <a:t>stcolor</a:t>
            </a:r>
            <a:r>
              <a:rPr lang="en-GB" sz="2400" dirty="0">
                <a:latin typeface="Georgia" panose="02040502050405020303" pitchFamily="18" charset="0"/>
              </a:rPr>
              <a:t>.  You will need to use a different scheme.</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 </a:t>
            </a:r>
          </a:p>
          <a:p>
            <a:pPr marL="0" indent="0">
              <a:buNone/>
            </a:pPr>
            <a:r>
              <a:rPr lang="en-GB" sz="2400" i="1" dirty="0">
                <a:latin typeface="Georgia" panose="02040502050405020303" pitchFamily="18" charset="0"/>
              </a:rPr>
              <a:t>SJ</a:t>
            </a:r>
            <a:r>
              <a:rPr lang="en-GB" sz="2400" dirty="0">
                <a:latin typeface="Georgia" panose="02040502050405020303" pitchFamily="18" charset="0"/>
              </a:rPr>
              <a:t> means </a:t>
            </a:r>
            <a:r>
              <a:rPr lang="en-GB" sz="2400" i="1" dirty="0">
                <a:latin typeface="Georgia" panose="02040502050405020303" pitchFamily="18" charset="0"/>
              </a:rPr>
              <a:t>Stata Journal</a:t>
            </a:r>
            <a:r>
              <a:rPr lang="en-GB" sz="2400" dirty="0">
                <a:latin typeface="Georgia" panose="02040502050405020303" pitchFamily="18" charset="0"/>
              </a:rPr>
              <a:t>.</a:t>
            </a:r>
          </a:p>
          <a:p>
            <a:pPr marL="0" indent="0">
              <a:buNone/>
            </a:pPr>
            <a:r>
              <a:rPr lang="en-GB" sz="2400" dirty="0">
                <a:latin typeface="Georgia" panose="02040502050405020303" pitchFamily="18" charset="0"/>
              </a:rPr>
              <a:t>SSC means Statistical Software Components archive.</a:t>
            </a:r>
          </a:p>
          <a:p>
            <a:pPr marL="0" indent="0">
              <a:buNone/>
            </a:pPr>
            <a:endParaRPr lang="en-GB" dirty="0"/>
          </a:p>
        </p:txBody>
      </p:sp>
      <p:sp>
        <p:nvSpPr>
          <p:cNvPr id="4" name="Slide Number Placeholder 3">
            <a:extLst>
              <a:ext uri="{FF2B5EF4-FFF2-40B4-BE49-F238E27FC236}">
                <a16:creationId xmlns:a16="http://schemas.microsoft.com/office/drawing/2014/main" id="{0EF71701-79C2-9B2B-991F-C7932A07F0FD}"/>
              </a:ext>
            </a:extLst>
          </p:cNvPr>
          <p:cNvSpPr>
            <a:spLocks noGrp="1"/>
          </p:cNvSpPr>
          <p:nvPr>
            <p:ph type="sldNum" sz="quarter" idx="12"/>
          </p:nvPr>
        </p:nvSpPr>
        <p:spPr/>
        <p:txBody>
          <a:bodyPr/>
          <a:lstStyle/>
          <a:p>
            <a:fld id="{F32283A5-02D5-4F1E-B3DC-75FBA3CCA1CD}" type="slidenum">
              <a:rPr lang="en-GB" smtClean="0"/>
              <a:t>3</a:t>
            </a:fld>
            <a:endParaRPr lang="en-GB"/>
          </a:p>
        </p:txBody>
      </p:sp>
    </p:spTree>
    <p:extLst>
      <p:ext uri="{BB962C8B-B14F-4D97-AF65-F5344CB8AC3E}">
        <p14:creationId xmlns:p14="http://schemas.microsoft.com/office/powerpoint/2010/main" val="185844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52A306-00BF-8A0C-C2D8-DE0A777C32D7}"/>
              </a:ext>
            </a:extLst>
          </p:cNvPr>
          <p:cNvSpPr>
            <a:spLocks noGrp="1"/>
          </p:cNvSpPr>
          <p:nvPr>
            <p:ph type="sldNum" sz="quarter" idx="12"/>
          </p:nvPr>
        </p:nvSpPr>
        <p:spPr/>
        <p:txBody>
          <a:bodyPr/>
          <a:lstStyle/>
          <a:p>
            <a:fld id="{F32283A5-02D5-4F1E-B3DC-75FBA3CCA1CD}" type="slidenum">
              <a:rPr lang="en-GB" smtClean="0"/>
              <a:t>30</a:t>
            </a:fld>
            <a:endParaRPr lang="en-GB"/>
          </a:p>
        </p:txBody>
      </p:sp>
      <p:pic>
        <p:nvPicPr>
          <p:cNvPr id="3" name="Picture 2">
            <a:extLst>
              <a:ext uri="{FF2B5EF4-FFF2-40B4-BE49-F238E27FC236}">
                <a16:creationId xmlns:a16="http://schemas.microsoft.com/office/drawing/2014/main" id="{40BCAC52-6A85-26D0-EBE3-256AF185671B}"/>
              </a:ext>
            </a:extLst>
          </p:cNvPr>
          <p:cNvPicPr>
            <a:picLocks noChangeAspect="1"/>
          </p:cNvPicPr>
          <p:nvPr/>
        </p:nvPicPr>
        <p:blipFill>
          <a:blip r:embed="rId2"/>
          <a:stretch>
            <a:fillRect/>
          </a:stretch>
        </p:blipFill>
        <p:spPr>
          <a:xfrm>
            <a:off x="1537815" y="778192"/>
            <a:ext cx="9596933" cy="5760720"/>
          </a:xfrm>
          <a:prstGeom prst="rect">
            <a:avLst/>
          </a:prstGeom>
        </p:spPr>
      </p:pic>
    </p:spTree>
    <p:extLst>
      <p:ext uri="{BB962C8B-B14F-4D97-AF65-F5344CB8AC3E}">
        <p14:creationId xmlns:p14="http://schemas.microsoft.com/office/powerpoint/2010/main" val="365998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D2CD56-5148-7B5B-949F-A5ACC9F093B1}"/>
              </a:ext>
            </a:extLst>
          </p:cNvPr>
          <p:cNvSpPr>
            <a:spLocks noGrp="1"/>
          </p:cNvSpPr>
          <p:nvPr>
            <p:ph type="sldNum" sz="quarter" idx="12"/>
          </p:nvPr>
        </p:nvSpPr>
        <p:spPr/>
        <p:txBody>
          <a:bodyPr/>
          <a:lstStyle/>
          <a:p>
            <a:fld id="{F32283A5-02D5-4F1E-B3DC-75FBA3CCA1CD}" type="slidenum">
              <a:rPr lang="en-GB" smtClean="0"/>
              <a:t>31</a:t>
            </a:fld>
            <a:endParaRPr lang="en-GB"/>
          </a:p>
        </p:txBody>
      </p:sp>
      <p:pic>
        <p:nvPicPr>
          <p:cNvPr id="4" name="Picture 3">
            <a:extLst>
              <a:ext uri="{FF2B5EF4-FFF2-40B4-BE49-F238E27FC236}">
                <a16:creationId xmlns:a16="http://schemas.microsoft.com/office/drawing/2014/main" id="{2268D296-95F6-B667-84DD-0ECB44D9ACE7}"/>
              </a:ext>
            </a:extLst>
          </p:cNvPr>
          <p:cNvPicPr>
            <a:picLocks noChangeAspect="1"/>
          </p:cNvPicPr>
          <p:nvPr/>
        </p:nvPicPr>
        <p:blipFill>
          <a:blip r:embed="rId2"/>
          <a:stretch>
            <a:fillRect/>
          </a:stretch>
        </p:blipFill>
        <p:spPr>
          <a:xfrm>
            <a:off x="1144524" y="408038"/>
            <a:ext cx="9596933" cy="5760720"/>
          </a:xfrm>
          <a:prstGeom prst="rect">
            <a:avLst/>
          </a:prstGeom>
        </p:spPr>
      </p:pic>
    </p:spTree>
    <p:extLst>
      <p:ext uri="{BB962C8B-B14F-4D97-AF65-F5344CB8AC3E}">
        <p14:creationId xmlns:p14="http://schemas.microsoft.com/office/powerpoint/2010/main" val="377659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EE46-7A66-FCDC-FFA3-65F7B9C9B6AB}"/>
              </a:ext>
            </a:extLst>
          </p:cNvPr>
          <p:cNvSpPr>
            <a:spLocks noGrp="1"/>
          </p:cNvSpPr>
          <p:nvPr>
            <p:ph type="title"/>
          </p:nvPr>
        </p:nvSpPr>
        <p:spPr/>
        <p:txBody>
          <a:bodyPr>
            <a:normAutofit/>
          </a:bodyPr>
          <a:lstStyle/>
          <a:p>
            <a:r>
              <a:rPr lang="en-GB" sz="3200" dirty="0">
                <a:latin typeface="Georgia" panose="02040502050405020303" pitchFamily="18" charset="0"/>
              </a:rPr>
              <a:t>Use </a:t>
            </a:r>
            <a:r>
              <a:rPr lang="en-GB" sz="3200" dirty="0" err="1">
                <a:latin typeface="Lucida Console" panose="020B0609040504020204" pitchFamily="49" charset="0"/>
              </a:rPr>
              <a:t>lpoly</a:t>
            </a:r>
            <a:r>
              <a:rPr lang="en-GB" sz="3200" dirty="0">
                <a:latin typeface="Lucida Console" panose="020B0609040504020204" pitchFamily="49" charset="0"/>
              </a:rPr>
              <a:t> </a:t>
            </a:r>
            <a:r>
              <a:rPr lang="en-GB" sz="3200" dirty="0">
                <a:latin typeface="Georgia" panose="02040502050405020303" pitchFamily="18" charset="0"/>
              </a:rPr>
              <a:t>for scatter plot smoothing</a:t>
            </a:r>
          </a:p>
        </p:txBody>
      </p:sp>
      <p:sp>
        <p:nvSpPr>
          <p:cNvPr id="3" name="Content Placeholder 2">
            <a:extLst>
              <a:ext uri="{FF2B5EF4-FFF2-40B4-BE49-F238E27FC236}">
                <a16:creationId xmlns:a16="http://schemas.microsoft.com/office/drawing/2014/main" id="{D1027125-004D-90F1-4422-765271A6F64D}"/>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Stata offers several methods that are possible scatter plot smoothers.</a:t>
            </a:r>
          </a:p>
          <a:p>
            <a:pPr marL="0" indent="0">
              <a:buNone/>
            </a:pPr>
            <a:r>
              <a:rPr lang="en-GB" sz="2400" dirty="0">
                <a:latin typeface="Georgia" panose="02040502050405020303" pitchFamily="18" charset="0"/>
              </a:rPr>
              <a:t>My affections have shifted over time but </a:t>
            </a:r>
            <a:r>
              <a:rPr lang="en-GB" sz="2400" dirty="0" err="1">
                <a:latin typeface="Lucida Console" panose="020B0609040504020204" pitchFamily="49" charset="0"/>
              </a:rPr>
              <a:t>lpoly</a:t>
            </a:r>
            <a:r>
              <a:rPr lang="en-GB" sz="2400" dirty="0">
                <a:latin typeface="Lucida Console" panose="020B0609040504020204" pitchFamily="49" charset="0"/>
              </a:rPr>
              <a:t> </a:t>
            </a:r>
            <a:r>
              <a:rPr lang="en-GB" sz="2400" dirty="0">
                <a:latin typeface="Georgia" panose="02040502050405020303" pitchFamily="18" charset="0"/>
              </a:rPr>
              <a:t>is my current favourite. It is  highly flexible, fairly easy to explain, and associated with confidence interval machinery. </a:t>
            </a:r>
          </a:p>
          <a:p>
            <a:pPr marL="0" indent="0">
              <a:buNone/>
            </a:pPr>
            <a:r>
              <a:rPr lang="en-GB" sz="2400" dirty="0">
                <a:latin typeface="Georgia" panose="02040502050405020303" pitchFamily="18" charset="0"/>
              </a:rPr>
              <a:t>You may need to fight its defaults. See </a:t>
            </a:r>
            <a:r>
              <a:rPr lang="en-GB" sz="2400" dirty="0" err="1">
                <a:latin typeface="Lucida Console" panose="020B0609040504020204" pitchFamily="49" charset="0"/>
              </a:rPr>
              <a:t>localp</a:t>
            </a:r>
            <a:r>
              <a:rPr lang="en-GB" sz="2400" dirty="0">
                <a:latin typeface="Georgia" panose="02040502050405020303" pitchFamily="18" charset="0"/>
              </a:rPr>
              <a:t> from SSC. </a:t>
            </a:r>
          </a:p>
          <a:p>
            <a:pPr marL="0" indent="0">
              <a:buNone/>
            </a:pPr>
            <a:r>
              <a:rPr lang="en-GB" sz="2400" dirty="0">
                <a:latin typeface="Georgia" panose="02040502050405020303" pitchFamily="18" charset="0"/>
              </a:rPr>
              <a:t>Still, it's a folk theorem that reasonable smoothers agree.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p:txBody>
      </p:sp>
      <p:sp>
        <p:nvSpPr>
          <p:cNvPr id="4" name="Content Placeholder 3">
            <a:extLst>
              <a:ext uri="{FF2B5EF4-FFF2-40B4-BE49-F238E27FC236}">
                <a16:creationId xmlns:a16="http://schemas.microsoft.com/office/drawing/2014/main" id="{360FFFB2-9605-6D6F-2C1D-87E01AD67A29}"/>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Generic advice: Always explain quite how and how much you smoothed. </a:t>
            </a:r>
          </a:p>
          <a:p>
            <a:pPr marL="0" indent="0">
              <a:buNone/>
            </a:pPr>
            <a:r>
              <a:rPr lang="en-GB" sz="2400" dirty="0">
                <a:latin typeface="Georgia" panose="02040502050405020303" pitchFamily="18" charset="0"/>
              </a:rPr>
              <a:t>If you don’t, some readers will be curious or even furious.</a:t>
            </a:r>
          </a:p>
        </p:txBody>
      </p:sp>
      <p:sp>
        <p:nvSpPr>
          <p:cNvPr id="5" name="Slide Number Placeholder 4">
            <a:extLst>
              <a:ext uri="{FF2B5EF4-FFF2-40B4-BE49-F238E27FC236}">
                <a16:creationId xmlns:a16="http://schemas.microsoft.com/office/drawing/2014/main" id="{490C0624-AAE3-A2B2-66EF-94C74AC32F25}"/>
              </a:ext>
            </a:extLst>
          </p:cNvPr>
          <p:cNvSpPr>
            <a:spLocks noGrp="1"/>
          </p:cNvSpPr>
          <p:nvPr>
            <p:ph type="sldNum" sz="quarter" idx="12"/>
          </p:nvPr>
        </p:nvSpPr>
        <p:spPr/>
        <p:txBody>
          <a:bodyPr/>
          <a:lstStyle/>
          <a:p>
            <a:fld id="{F32283A5-02D5-4F1E-B3DC-75FBA3CCA1CD}" type="slidenum">
              <a:rPr lang="en-GB" smtClean="0"/>
              <a:t>32</a:t>
            </a:fld>
            <a:endParaRPr lang="en-GB"/>
          </a:p>
        </p:txBody>
      </p:sp>
    </p:spTree>
    <p:extLst>
      <p:ext uri="{BB962C8B-B14F-4D97-AF65-F5344CB8AC3E}">
        <p14:creationId xmlns:p14="http://schemas.microsoft.com/office/powerpoint/2010/main" val="1295932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2A753A-F7FD-A0E5-5A22-419170561EB4}"/>
              </a:ext>
            </a:extLst>
          </p:cNvPr>
          <p:cNvSpPr>
            <a:spLocks noGrp="1"/>
          </p:cNvSpPr>
          <p:nvPr>
            <p:ph type="sldNum" sz="quarter" idx="12"/>
          </p:nvPr>
        </p:nvSpPr>
        <p:spPr/>
        <p:txBody>
          <a:bodyPr/>
          <a:lstStyle/>
          <a:p>
            <a:fld id="{F32283A5-02D5-4F1E-B3DC-75FBA3CCA1CD}" type="slidenum">
              <a:rPr lang="en-GB" smtClean="0"/>
              <a:t>33</a:t>
            </a:fld>
            <a:endParaRPr lang="en-GB"/>
          </a:p>
        </p:txBody>
      </p:sp>
      <p:pic>
        <p:nvPicPr>
          <p:cNvPr id="7" name="Picture 6">
            <a:extLst>
              <a:ext uri="{FF2B5EF4-FFF2-40B4-BE49-F238E27FC236}">
                <a16:creationId xmlns:a16="http://schemas.microsoft.com/office/drawing/2014/main" id="{0CFFFBDF-1433-DECB-2467-4816A56644DA}"/>
              </a:ext>
            </a:extLst>
          </p:cNvPr>
          <p:cNvPicPr>
            <a:picLocks noChangeAspect="1"/>
          </p:cNvPicPr>
          <p:nvPr/>
        </p:nvPicPr>
        <p:blipFill>
          <a:blip r:embed="rId2"/>
          <a:stretch>
            <a:fillRect/>
          </a:stretch>
        </p:blipFill>
        <p:spPr>
          <a:xfrm>
            <a:off x="1297533" y="467139"/>
            <a:ext cx="9596933" cy="5760720"/>
          </a:xfrm>
          <a:prstGeom prst="rect">
            <a:avLst/>
          </a:prstGeom>
        </p:spPr>
      </p:pic>
    </p:spTree>
    <p:extLst>
      <p:ext uri="{BB962C8B-B14F-4D97-AF65-F5344CB8AC3E}">
        <p14:creationId xmlns:p14="http://schemas.microsoft.com/office/powerpoint/2010/main" val="220519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64D299-E803-FD03-1217-59CD14525CF5}"/>
              </a:ext>
            </a:extLst>
          </p:cNvPr>
          <p:cNvSpPr>
            <a:spLocks noGrp="1"/>
          </p:cNvSpPr>
          <p:nvPr>
            <p:ph type="title"/>
          </p:nvPr>
        </p:nvSpPr>
        <p:spPr/>
        <p:txBody>
          <a:bodyPr/>
          <a:lstStyle/>
          <a:p>
            <a:pPr algn="ctr"/>
            <a:r>
              <a:rPr lang="en-GB" dirty="0">
                <a:latin typeface="Georgia" panose="02040502050405020303" pitchFamily="18" charset="0"/>
              </a:rPr>
              <a:t>Convenient commands</a:t>
            </a:r>
          </a:p>
        </p:txBody>
      </p:sp>
      <p:sp>
        <p:nvSpPr>
          <p:cNvPr id="6" name="Content Placeholder 5">
            <a:extLst>
              <a:ext uri="{FF2B5EF4-FFF2-40B4-BE49-F238E27FC236}">
                <a16:creationId xmlns:a16="http://schemas.microsoft.com/office/drawing/2014/main" id="{092B8495-A796-402C-0AF4-F696CF3CBA33}"/>
              </a:ext>
            </a:extLst>
          </p:cNvPr>
          <p:cNvSpPr>
            <a:spLocks noGrp="1"/>
          </p:cNvSpPr>
          <p:nvPr>
            <p:ph idx="1"/>
          </p:nvPr>
        </p:nvSpPr>
        <p:spPr/>
        <p:txBody>
          <a:bodyPr/>
          <a:lstStyle/>
          <a:p>
            <a:pPr marL="0" indent="0" algn="ctr">
              <a:buNone/>
            </a:pPr>
            <a:r>
              <a:rPr lang="en-GB" i="1" dirty="0">
                <a:latin typeface="Georgia" panose="02040502050405020303" pitchFamily="18" charset="0"/>
              </a:rPr>
              <a:t>Some personal favourites…</a:t>
            </a:r>
          </a:p>
        </p:txBody>
      </p:sp>
      <p:sp>
        <p:nvSpPr>
          <p:cNvPr id="7" name="Slide Number Placeholder 6">
            <a:extLst>
              <a:ext uri="{FF2B5EF4-FFF2-40B4-BE49-F238E27FC236}">
                <a16:creationId xmlns:a16="http://schemas.microsoft.com/office/drawing/2014/main" id="{C0427A92-EB60-E9DA-0573-0A342A329D00}"/>
              </a:ext>
            </a:extLst>
          </p:cNvPr>
          <p:cNvSpPr>
            <a:spLocks noGrp="1"/>
          </p:cNvSpPr>
          <p:nvPr>
            <p:ph type="sldNum" sz="quarter" idx="12"/>
          </p:nvPr>
        </p:nvSpPr>
        <p:spPr/>
        <p:txBody>
          <a:bodyPr/>
          <a:lstStyle/>
          <a:p>
            <a:fld id="{F32283A5-02D5-4F1E-B3DC-75FBA3CCA1CD}" type="slidenum">
              <a:rPr lang="en-GB" smtClean="0"/>
              <a:t>34</a:t>
            </a:fld>
            <a:endParaRPr lang="en-GB"/>
          </a:p>
        </p:txBody>
      </p:sp>
    </p:spTree>
    <p:extLst>
      <p:ext uri="{BB962C8B-B14F-4D97-AF65-F5344CB8AC3E}">
        <p14:creationId xmlns:p14="http://schemas.microsoft.com/office/powerpoint/2010/main" val="2441681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C455-2815-2836-9BA5-C2B316D2C10C}"/>
              </a:ext>
            </a:extLst>
          </p:cNvPr>
          <p:cNvSpPr>
            <a:spLocks noGrp="1"/>
          </p:cNvSpPr>
          <p:nvPr>
            <p:ph type="title"/>
          </p:nvPr>
        </p:nvSpPr>
        <p:spPr/>
        <p:txBody>
          <a:bodyPr>
            <a:normAutofit/>
          </a:bodyPr>
          <a:lstStyle/>
          <a:p>
            <a:r>
              <a:rPr lang="en-GB" sz="3200" dirty="0">
                <a:latin typeface="Lucida Console" panose="020B0609040504020204" pitchFamily="49" charset="0"/>
              </a:rPr>
              <a:t>graph dot</a:t>
            </a:r>
          </a:p>
        </p:txBody>
      </p:sp>
      <p:sp>
        <p:nvSpPr>
          <p:cNvPr id="4" name="Content Placeholder 3">
            <a:extLst>
              <a:ext uri="{FF2B5EF4-FFF2-40B4-BE49-F238E27FC236}">
                <a16:creationId xmlns:a16="http://schemas.microsoft.com/office/drawing/2014/main" id="{4E17DEE5-9059-F2BD-87E8-1248033E6347}"/>
              </a:ext>
            </a:extLst>
          </p:cNvPr>
          <p:cNvSpPr>
            <a:spLocks noGrp="1"/>
          </p:cNvSpPr>
          <p:nvPr>
            <p:ph sz="half" idx="1"/>
          </p:nvPr>
        </p:nvSpPr>
        <p:spPr>
          <a:xfrm>
            <a:off x="838200" y="1690688"/>
            <a:ext cx="5181600" cy="4486275"/>
          </a:xfrm>
        </p:spPr>
        <p:txBody>
          <a:bodyPr>
            <a:noAutofit/>
          </a:bodyPr>
          <a:lstStyle/>
          <a:p>
            <a:pPr marL="0" indent="0">
              <a:buNone/>
            </a:pPr>
            <a:r>
              <a:rPr lang="en-GB" sz="2400" dirty="0">
                <a:latin typeface="Lucida Console" panose="020B0609040504020204" pitchFamily="49" charset="0"/>
              </a:rPr>
              <a:t>graph dot </a:t>
            </a:r>
            <a:r>
              <a:rPr lang="en-GB" sz="2400" dirty="0">
                <a:latin typeface="Georgia" panose="02040502050405020303" pitchFamily="18" charset="0"/>
              </a:rPr>
              <a:t>is a greatly under-rated command. It encourages focus on comparison of values and use of nonlinear scales. It allows zeros to be omitted  if they are irrelevant. </a:t>
            </a:r>
          </a:p>
          <a:p>
            <a:pPr marL="0" indent="0">
              <a:buNone/>
            </a:pPr>
            <a:r>
              <a:rPr lang="en-GB" sz="2400" dirty="0">
                <a:latin typeface="Georgia" panose="02040502050405020303" pitchFamily="18" charset="0"/>
              </a:rPr>
              <a:t>Many bar charts would work as well or better presented as dot charts. </a:t>
            </a:r>
          </a:p>
          <a:p>
            <a:pPr marL="0" indent="0">
              <a:buNone/>
            </a:pPr>
            <a:r>
              <a:rPr lang="en-GB" sz="2400" dirty="0">
                <a:latin typeface="Georgia" panose="02040502050405020303" pitchFamily="18" charset="0"/>
              </a:rPr>
              <a:t>The term </a:t>
            </a:r>
            <a:r>
              <a:rPr lang="en-GB" sz="2400" i="1" dirty="0">
                <a:latin typeface="Georgia" panose="02040502050405020303" pitchFamily="18" charset="0"/>
              </a:rPr>
              <a:t>Cleveland dot chart </a:t>
            </a:r>
            <a:r>
              <a:rPr lang="en-GB" sz="2400" dirty="0">
                <a:latin typeface="Georgia" panose="02040502050405020303" pitchFamily="18" charset="0"/>
              </a:rPr>
              <a:t>honours the advocacy of William S. Cleveland — e.g. </a:t>
            </a:r>
            <a:r>
              <a:rPr lang="en-GB" sz="2400" i="1" dirty="0">
                <a:latin typeface="Georgia" panose="02040502050405020303" pitchFamily="18" charset="0"/>
              </a:rPr>
              <a:t>American Statistician</a:t>
            </a:r>
            <a:r>
              <a:rPr lang="en-GB" sz="2400" dirty="0">
                <a:latin typeface="Georgia" panose="02040502050405020303" pitchFamily="18" charset="0"/>
              </a:rPr>
              <a:t> 38: 270–280 (1984) — but the idea can be found in George W. </a:t>
            </a:r>
            <a:r>
              <a:rPr lang="en-GB" sz="2400" dirty="0" err="1">
                <a:latin typeface="Georgia" panose="02040502050405020303" pitchFamily="18" charset="0"/>
              </a:rPr>
              <a:t>Snedecor’s</a:t>
            </a:r>
            <a:r>
              <a:rPr lang="en-GB" sz="2400" dirty="0">
                <a:latin typeface="Georgia" panose="02040502050405020303" pitchFamily="18" charset="0"/>
              </a:rPr>
              <a:t> text from 1937. </a:t>
            </a:r>
            <a:endParaRPr lang="en-GB" sz="2400" dirty="0">
              <a:latin typeface="Lucida Console" panose="020B0609040504020204" pitchFamily="49" charset="0"/>
            </a:endParaRPr>
          </a:p>
        </p:txBody>
      </p:sp>
      <p:sp>
        <p:nvSpPr>
          <p:cNvPr id="5" name="Content Placeholder 4">
            <a:extLst>
              <a:ext uri="{FF2B5EF4-FFF2-40B4-BE49-F238E27FC236}">
                <a16:creationId xmlns:a16="http://schemas.microsoft.com/office/drawing/2014/main" id="{75D517EC-AAFA-41BA-E9A1-8B2C691E86C6}"/>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Detail: I have found that the default dotted line grid can degrade on porting to other software.                      </a:t>
            </a:r>
          </a:p>
          <a:p>
            <a:pPr marL="0" indent="0">
              <a:buNone/>
            </a:pPr>
            <a:r>
              <a:rPr lang="en-GB" sz="2400" dirty="0">
                <a:latin typeface="Georgia" panose="02040502050405020303" pitchFamily="18" charset="0"/>
              </a:rPr>
              <a:t>I recommend options such as </a:t>
            </a:r>
            <a:r>
              <a:rPr lang="en-GB" sz="2400" dirty="0" err="1">
                <a:latin typeface="Lucida Console" panose="020B0609040504020204" pitchFamily="49" charset="0"/>
              </a:rPr>
              <a:t>linetype</a:t>
            </a:r>
            <a:r>
              <a:rPr lang="en-GB" sz="2400" dirty="0">
                <a:latin typeface="Lucida Console" panose="020B0609040504020204" pitchFamily="49" charset="0"/>
              </a:rPr>
              <a:t>(line) lines(</a:t>
            </a:r>
            <a:r>
              <a:rPr lang="en-GB" sz="2400" dirty="0" err="1">
                <a:latin typeface="Lucida Console" panose="020B0609040504020204" pitchFamily="49" charset="0"/>
              </a:rPr>
              <a:t>lw</a:t>
            </a:r>
            <a:r>
              <a:rPr lang="en-GB" sz="2400" dirty="0">
                <a:latin typeface="Lucida Console" panose="020B0609040504020204" pitchFamily="49" charset="0"/>
              </a:rPr>
              <a:t>(</a:t>
            </a:r>
            <a:r>
              <a:rPr lang="en-GB" sz="2400" dirty="0" err="1">
                <a:latin typeface="Lucida Console" panose="020B0609040504020204" pitchFamily="49" charset="0"/>
              </a:rPr>
              <a:t>vthin</a:t>
            </a:r>
            <a:r>
              <a:rPr lang="en-GB" sz="2400" dirty="0">
                <a:latin typeface="Lucida Console" panose="020B0609040504020204" pitchFamily="49" charset="0"/>
              </a:rPr>
              <a:t>) lc(gs12))</a:t>
            </a:r>
          </a:p>
          <a:p>
            <a:pPr marL="0" indent="0">
              <a:buNone/>
            </a:pPr>
            <a:endParaRPr lang="en-GB" dirty="0"/>
          </a:p>
        </p:txBody>
      </p:sp>
      <p:sp>
        <p:nvSpPr>
          <p:cNvPr id="6" name="Slide Number Placeholder 5">
            <a:extLst>
              <a:ext uri="{FF2B5EF4-FFF2-40B4-BE49-F238E27FC236}">
                <a16:creationId xmlns:a16="http://schemas.microsoft.com/office/drawing/2014/main" id="{B6CE0B1B-E276-8014-05A3-2F5257C52956}"/>
              </a:ext>
            </a:extLst>
          </p:cNvPr>
          <p:cNvSpPr>
            <a:spLocks noGrp="1"/>
          </p:cNvSpPr>
          <p:nvPr>
            <p:ph type="sldNum" sz="quarter" idx="12"/>
          </p:nvPr>
        </p:nvSpPr>
        <p:spPr/>
        <p:txBody>
          <a:bodyPr/>
          <a:lstStyle/>
          <a:p>
            <a:fld id="{F32283A5-02D5-4F1E-B3DC-75FBA3CCA1CD}" type="slidenum">
              <a:rPr lang="en-GB" smtClean="0"/>
              <a:t>35</a:t>
            </a:fld>
            <a:endParaRPr lang="en-GB"/>
          </a:p>
        </p:txBody>
      </p:sp>
    </p:spTree>
    <p:extLst>
      <p:ext uri="{BB962C8B-B14F-4D97-AF65-F5344CB8AC3E}">
        <p14:creationId xmlns:p14="http://schemas.microsoft.com/office/powerpoint/2010/main" val="1859541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327912-664F-5DE4-6CE4-92DA3301F666}"/>
              </a:ext>
            </a:extLst>
          </p:cNvPr>
          <p:cNvSpPr>
            <a:spLocks noGrp="1"/>
          </p:cNvSpPr>
          <p:nvPr>
            <p:ph type="sldNum" sz="quarter" idx="12"/>
          </p:nvPr>
        </p:nvSpPr>
        <p:spPr/>
        <p:txBody>
          <a:bodyPr/>
          <a:lstStyle/>
          <a:p>
            <a:fld id="{F32283A5-02D5-4F1E-B3DC-75FBA3CCA1CD}" type="slidenum">
              <a:rPr lang="en-GB" smtClean="0"/>
              <a:t>36</a:t>
            </a:fld>
            <a:endParaRPr lang="en-GB"/>
          </a:p>
        </p:txBody>
      </p:sp>
      <p:pic>
        <p:nvPicPr>
          <p:cNvPr id="7" name="Picture 6">
            <a:extLst>
              <a:ext uri="{FF2B5EF4-FFF2-40B4-BE49-F238E27FC236}">
                <a16:creationId xmlns:a16="http://schemas.microsoft.com/office/drawing/2014/main" id="{147F6A36-4EAD-6D28-B430-E2E994B6BC30}"/>
              </a:ext>
            </a:extLst>
          </p:cNvPr>
          <p:cNvPicPr>
            <a:picLocks noChangeAspect="1"/>
          </p:cNvPicPr>
          <p:nvPr/>
        </p:nvPicPr>
        <p:blipFill>
          <a:blip r:embed="rId2"/>
          <a:stretch>
            <a:fillRect/>
          </a:stretch>
        </p:blipFill>
        <p:spPr>
          <a:xfrm>
            <a:off x="1624916" y="477078"/>
            <a:ext cx="9596933" cy="5760720"/>
          </a:xfrm>
          <a:prstGeom prst="rect">
            <a:avLst/>
          </a:prstGeom>
        </p:spPr>
      </p:pic>
    </p:spTree>
    <p:extLst>
      <p:ext uri="{BB962C8B-B14F-4D97-AF65-F5344CB8AC3E}">
        <p14:creationId xmlns:p14="http://schemas.microsoft.com/office/powerpoint/2010/main" val="307756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7A10-38F9-6312-20B6-859F91D08F33}"/>
              </a:ext>
            </a:extLst>
          </p:cNvPr>
          <p:cNvSpPr>
            <a:spLocks noGrp="1"/>
          </p:cNvSpPr>
          <p:nvPr>
            <p:ph type="title"/>
          </p:nvPr>
        </p:nvSpPr>
        <p:spPr>
          <a:xfrm>
            <a:off x="838200" y="365125"/>
            <a:ext cx="10632358" cy="1325563"/>
          </a:xfrm>
        </p:spPr>
        <p:txBody>
          <a:bodyPr>
            <a:normAutofit/>
          </a:bodyPr>
          <a:lstStyle/>
          <a:p>
            <a:r>
              <a:rPr lang="en-GB" sz="3200" dirty="0" err="1">
                <a:latin typeface="Lucida Console" panose="020B0609040504020204" pitchFamily="49" charset="0"/>
              </a:rPr>
              <a:t>stripplot</a:t>
            </a:r>
            <a:r>
              <a:rPr lang="en-GB" sz="3200" dirty="0">
                <a:latin typeface="Lucida Console" panose="020B0609040504020204" pitchFamily="49" charset="0"/>
              </a:rPr>
              <a:t> </a:t>
            </a:r>
            <a:r>
              <a:rPr lang="en-GB" sz="3200" dirty="0">
                <a:latin typeface="Georgia" panose="02040502050405020303" pitchFamily="18" charset="0"/>
              </a:rPr>
              <a:t>for strip plots (and much more)</a:t>
            </a:r>
          </a:p>
        </p:txBody>
      </p:sp>
      <p:sp>
        <p:nvSpPr>
          <p:cNvPr id="3" name="Content Placeholder 2">
            <a:extLst>
              <a:ext uri="{FF2B5EF4-FFF2-40B4-BE49-F238E27FC236}">
                <a16:creationId xmlns:a16="http://schemas.microsoft.com/office/drawing/2014/main" id="{D72F7490-D388-4099-DECA-D93AEAF88DED}"/>
              </a:ext>
            </a:extLst>
          </p:cNvPr>
          <p:cNvSpPr>
            <a:spLocks noGrp="1"/>
          </p:cNvSpPr>
          <p:nvPr>
            <p:ph sz="half" idx="1"/>
          </p:nvPr>
        </p:nvSpPr>
        <p:spPr/>
        <p:txBody>
          <a:bodyPr>
            <a:normAutofit/>
          </a:bodyPr>
          <a:lstStyle/>
          <a:p>
            <a:pPr marL="0" indent="0">
              <a:buNone/>
            </a:pPr>
            <a:r>
              <a:rPr lang="en-GB" sz="2400" dirty="0" err="1">
                <a:latin typeface="Lucida Console" panose="020B0609040504020204" pitchFamily="49" charset="0"/>
              </a:rPr>
              <a:t>stripplot</a:t>
            </a:r>
            <a:r>
              <a:rPr lang="en-GB" sz="2400" dirty="0">
                <a:latin typeface="Lucida Console" panose="020B0609040504020204" pitchFamily="49" charset="0"/>
              </a:rPr>
              <a:t> </a:t>
            </a:r>
            <a:r>
              <a:rPr lang="en-GB" sz="2400" dirty="0">
                <a:latin typeface="Georgia" panose="02040502050405020303" pitchFamily="18" charset="0"/>
              </a:rPr>
              <a:t>from SSC has morphed into (in effect) a superset of official command </a:t>
            </a:r>
            <a:r>
              <a:rPr lang="en-GB" sz="2400" dirty="0" err="1">
                <a:latin typeface="Lucida Console" panose="020B0609040504020204" pitchFamily="49" charset="0"/>
              </a:rPr>
              <a:t>dotplot</a:t>
            </a:r>
            <a:r>
              <a:rPr lang="en-GB" sz="2400" dirty="0">
                <a:latin typeface="Georgia" panose="02040502050405020303" pitchFamily="18" charset="0"/>
              </a:rPr>
              <a:t>. </a:t>
            </a:r>
          </a:p>
          <a:p>
            <a:pPr marL="0" indent="0">
              <a:buNone/>
            </a:pPr>
            <a:r>
              <a:rPr lang="en-GB" sz="2400" dirty="0">
                <a:latin typeface="Georgia" panose="02040502050405020303" pitchFamily="18" charset="0"/>
              </a:rPr>
              <a:t>The focus is univariate distribution displays in which each data point is a separate marker. </a:t>
            </a:r>
            <a:endParaRPr lang="en-GB" sz="2400" dirty="0">
              <a:latin typeface="Lucida Console" panose="020B0609040504020204" pitchFamily="49" charset="0"/>
            </a:endParaRPr>
          </a:p>
        </p:txBody>
      </p:sp>
      <p:sp>
        <p:nvSpPr>
          <p:cNvPr id="4" name="Content Placeholder 3">
            <a:extLst>
              <a:ext uri="{FF2B5EF4-FFF2-40B4-BE49-F238E27FC236}">
                <a16:creationId xmlns:a16="http://schemas.microsoft.com/office/drawing/2014/main" id="{84031D0C-5BD1-A5E5-46F1-3E7216C4F86B}"/>
              </a:ext>
            </a:extLst>
          </p:cNvPr>
          <p:cNvSpPr>
            <a:spLocks noGrp="1"/>
          </p:cNvSpPr>
          <p:nvPr>
            <p:ph sz="half" idx="2"/>
          </p:nvPr>
        </p:nvSpPr>
        <p:spPr/>
        <p:txBody>
          <a:bodyPr/>
          <a:lstStyle/>
          <a:p>
            <a:endParaRPr lang="en-GB"/>
          </a:p>
        </p:txBody>
      </p:sp>
      <p:sp>
        <p:nvSpPr>
          <p:cNvPr id="5" name="Slide Number Placeholder 4">
            <a:extLst>
              <a:ext uri="{FF2B5EF4-FFF2-40B4-BE49-F238E27FC236}">
                <a16:creationId xmlns:a16="http://schemas.microsoft.com/office/drawing/2014/main" id="{BD19D097-65B4-F79B-C90E-21763817D4AF}"/>
              </a:ext>
            </a:extLst>
          </p:cNvPr>
          <p:cNvSpPr>
            <a:spLocks noGrp="1"/>
          </p:cNvSpPr>
          <p:nvPr>
            <p:ph type="sldNum" sz="quarter" idx="12"/>
          </p:nvPr>
        </p:nvSpPr>
        <p:spPr/>
        <p:txBody>
          <a:bodyPr/>
          <a:lstStyle/>
          <a:p>
            <a:fld id="{F32283A5-02D5-4F1E-B3DC-75FBA3CCA1CD}" type="slidenum">
              <a:rPr lang="en-GB" smtClean="0"/>
              <a:t>37</a:t>
            </a:fld>
            <a:endParaRPr lang="en-GB"/>
          </a:p>
        </p:txBody>
      </p:sp>
    </p:spTree>
    <p:extLst>
      <p:ext uri="{BB962C8B-B14F-4D97-AF65-F5344CB8AC3E}">
        <p14:creationId xmlns:p14="http://schemas.microsoft.com/office/powerpoint/2010/main" val="1044762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A6E0F8-D869-6E82-60CE-27CA4FB11DE2}"/>
              </a:ext>
            </a:extLst>
          </p:cNvPr>
          <p:cNvSpPr>
            <a:spLocks noGrp="1"/>
          </p:cNvSpPr>
          <p:nvPr>
            <p:ph type="sldNum" sz="quarter" idx="12"/>
          </p:nvPr>
        </p:nvSpPr>
        <p:spPr/>
        <p:txBody>
          <a:bodyPr/>
          <a:lstStyle/>
          <a:p>
            <a:fld id="{F32283A5-02D5-4F1E-B3DC-75FBA3CCA1CD}" type="slidenum">
              <a:rPr lang="en-GB" smtClean="0"/>
              <a:t>38</a:t>
            </a:fld>
            <a:endParaRPr lang="en-GB"/>
          </a:p>
        </p:txBody>
      </p:sp>
      <p:pic>
        <p:nvPicPr>
          <p:cNvPr id="3" name="Picture 2">
            <a:extLst>
              <a:ext uri="{FF2B5EF4-FFF2-40B4-BE49-F238E27FC236}">
                <a16:creationId xmlns:a16="http://schemas.microsoft.com/office/drawing/2014/main" id="{84A493E2-3451-1918-5B7B-07634BBD4729}"/>
              </a:ext>
            </a:extLst>
          </p:cNvPr>
          <p:cNvPicPr>
            <a:picLocks noChangeAspect="1"/>
          </p:cNvPicPr>
          <p:nvPr/>
        </p:nvPicPr>
        <p:blipFill>
          <a:blip r:embed="rId2"/>
          <a:stretch>
            <a:fillRect/>
          </a:stretch>
        </p:blipFill>
        <p:spPr>
          <a:xfrm>
            <a:off x="1065866" y="778192"/>
            <a:ext cx="9596933" cy="5760720"/>
          </a:xfrm>
          <a:prstGeom prst="rect">
            <a:avLst/>
          </a:prstGeom>
        </p:spPr>
      </p:pic>
    </p:spTree>
    <p:extLst>
      <p:ext uri="{BB962C8B-B14F-4D97-AF65-F5344CB8AC3E}">
        <p14:creationId xmlns:p14="http://schemas.microsoft.com/office/powerpoint/2010/main" val="2624910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E857-19D3-4021-0B58-0B08B8ADFDE0}"/>
              </a:ext>
            </a:extLst>
          </p:cNvPr>
          <p:cNvSpPr>
            <a:spLocks noGrp="1"/>
          </p:cNvSpPr>
          <p:nvPr>
            <p:ph type="title"/>
          </p:nvPr>
        </p:nvSpPr>
        <p:spPr/>
        <p:txBody>
          <a:bodyPr>
            <a:normAutofit/>
          </a:bodyPr>
          <a:lstStyle/>
          <a:p>
            <a:r>
              <a:rPr lang="en-GB" sz="3200" dirty="0">
                <a:latin typeface="Georgia" panose="02040502050405020303" pitchFamily="18" charset="0"/>
              </a:rPr>
              <a:t>Beyond box plots </a:t>
            </a:r>
          </a:p>
        </p:txBody>
      </p:sp>
      <p:sp>
        <p:nvSpPr>
          <p:cNvPr id="3" name="Content Placeholder 2">
            <a:extLst>
              <a:ext uri="{FF2B5EF4-FFF2-40B4-BE49-F238E27FC236}">
                <a16:creationId xmlns:a16="http://schemas.microsoft.com/office/drawing/2014/main" id="{52C60860-8255-4B41-13A4-453C7B964414}"/>
              </a:ext>
            </a:extLst>
          </p:cNvPr>
          <p:cNvSpPr>
            <a:spLocks noGrp="1"/>
          </p:cNvSpPr>
          <p:nvPr>
            <p:ph sz="half" idx="1"/>
          </p:nvPr>
        </p:nvSpPr>
        <p:spPr/>
        <p:txBody>
          <a:bodyPr>
            <a:normAutofit fontScale="92500" lnSpcReduction="10000"/>
          </a:bodyPr>
          <a:lstStyle/>
          <a:p>
            <a:pPr marL="0" indent="0">
              <a:buNone/>
            </a:pPr>
            <a:r>
              <a:rPr lang="en-GB" sz="2400" dirty="0">
                <a:latin typeface="Georgia" panose="02040502050405020303" pitchFamily="18" charset="0"/>
              </a:rPr>
              <a:t>Box plots are often poor choices. They may omit helpful detail or other pertinent summaries. They can be too easy to misinterpret, especially in the tails.</a:t>
            </a:r>
          </a:p>
          <a:p>
            <a:pPr marL="0" indent="0">
              <a:buNone/>
            </a:pPr>
            <a:r>
              <a:rPr lang="en-GB" sz="2400" dirty="0">
                <a:latin typeface="Georgia" panose="02040502050405020303" pitchFamily="18" charset="0"/>
              </a:rPr>
              <a:t>Tukey’s rule of plotting individually data points if they are more than 1.5 IQR from the nearer quartile has lost whatever good rationale it had. </a:t>
            </a:r>
          </a:p>
          <a:p>
            <a:pPr marL="0" indent="0">
              <a:buNone/>
            </a:pPr>
            <a:r>
              <a:rPr lang="en-GB" sz="2400" dirty="0">
                <a:latin typeface="Georgia" panose="02040502050405020303" pitchFamily="18" charset="0"/>
              </a:rPr>
              <a:t>One alternative is a quantile-box plot that combines a quantile plot and a box plot. The term and the idea come from Emanuel </a:t>
            </a:r>
            <a:r>
              <a:rPr lang="en-GB" sz="2400" dirty="0" err="1">
                <a:latin typeface="Georgia" panose="02040502050405020303" pitchFamily="18" charset="0"/>
              </a:rPr>
              <a:t>Parzen</a:t>
            </a:r>
            <a:r>
              <a:rPr lang="en-GB" sz="2400" dirty="0">
                <a:latin typeface="Georgia" panose="02040502050405020303" pitchFamily="18" charset="0"/>
              </a:rPr>
              <a:t> (1929–2016).</a:t>
            </a:r>
          </a:p>
        </p:txBody>
      </p:sp>
      <p:sp>
        <p:nvSpPr>
          <p:cNvPr id="4" name="Content Placeholder 3">
            <a:extLst>
              <a:ext uri="{FF2B5EF4-FFF2-40B4-BE49-F238E27FC236}">
                <a16:creationId xmlns:a16="http://schemas.microsoft.com/office/drawing/2014/main" id="{B117F21A-3268-72FF-2F40-511B28D84BDB}"/>
              </a:ext>
            </a:extLst>
          </p:cNvPr>
          <p:cNvSpPr>
            <a:spLocks noGrp="1"/>
          </p:cNvSpPr>
          <p:nvPr>
            <p:ph sz="half" idx="2"/>
          </p:nvPr>
        </p:nvSpPr>
        <p:spPr/>
        <p:txBody>
          <a:bodyPr>
            <a:normAutofit fontScale="92500" lnSpcReduction="10000"/>
          </a:bodyPr>
          <a:lstStyle/>
          <a:p>
            <a:pPr marL="0" indent="0">
              <a:buNone/>
            </a:pPr>
            <a:r>
              <a:rPr lang="en-GB" sz="2400" dirty="0">
                <a:latin typeface="Georgia" panose="02040502050405020303" pitchFamily="18" charset="0"/>
              </a:rPr>
              <a:t>One design makes literal the simple point that one half of the data points belong </a:t>
            </a:r>
            <a:r>
              <a:rPr lang="en-GB" sz="2400" i="1" dirty="0">
                <a:latin typeface="Georgia" panose="02040502050405020303" pitchFamily="18" charset="0"/>
              </a:rPr>
              <a:t>inside</a:t>
            </a:r>
            <a:r>
              <a:rPr lang="en-GB" sz="2400" dirty="0">
                <a:latin typeface="Georgia" panose="02040502050405020303" pitchFamily="18" charset="0"/>
              </a:rPr>
              <a:t> the box, and so the other half belong </a:t>
            </a:r>
            <a:r>
              <a:rPr lang="en-GB" sz="2400" i="1" dirty="0">
                <a:latin typeface="Georgia" panose="02040502050405020303" pitchFamily="18" charset="0"/>
              </a:rPr>
              <a:t>outside</a:t>
            </a:r>
            <a:r>
              <a:rPr lang="en-GB" sz="2400" dirty="0">
                <a:latin typeface="Georgia" panose="02040502050405020303" pitchFamily="18" charset="0"/>
              </a:rPr>
              <a:t> the box.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Detail: Box plots under different names have a long history, including notably their use by geographers from 1933 on and going back at least as far as A.L.  Bowley’s recommendation circa 1897 to use various quantiles in distribution display. </a:t>
            </a:r>
          </a:p>
          <a:p>
            <a:pPr marL="0" indent="0">
              <a:buNone/>
            </a:pPr>
            <a:r>
              <a:rPr lang="en-GB" sz="2400" dirty="0">
                <a:latin typeface="Georgia" panose="02040502050405020303" pitchFamily="18" charset="0"/>
              </a:rPr>
              <a:t>See (again) </a:t>
            </a:r>
            <a:r>
              <a:rPr lang="en-GB" sz="2400" dirty="0" err="1">
                <a:latin typeface="Lucida Console" panose="020B0609040504020204" pitchFamily="49" charset="0"/>
              </a:rPr>
              <a:t>stripplot</a:t>
            </a:r>
            <a:r>
              <a:rPr lang="en-GB" sz="2400" dirty="0">
                <a:latin typeface="Lucida Console" panose="020B0609040504020204" pitchFamily="49" charset="0"/>
              </a:rPr>
              <a:t> </a:t>
            </a:r>
            <a:r>
              <a:rPr lang="en-GB" sz="2400" dirty="0">
                <a:latin typeface="Georgia" panose="02040502050405020303" pitchFamily="18" charset="0"/>
              </a:rPr>
              <a:t>from SSC.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644B5D3D-7530-CABF-C220-CF0B239A3E05}"/>
              </a:ext>
            </a:extLst>
          </p:cNvPr>
          <p:cNvSpPr>
            <a:spLocks noGrp="1"/>
          </p:cNvSpPr>
          <p:nvPr>
            <p:ph type="sldNum" sz="quarter" idx="12"/>
          </p:nvPr>
        </p:nvSpPr>
        <p:spPr/>
        <p:txBody>
          <a:bodyPr/>
          <a:lstStyle/>
          <a:p>
            <a:fld id="{F32283A5-02D5-4F1E-B3DC-75FBA3CCA1CD}" type="slidenum">
              <a:rPr lang="en-GB" smtClean="0"/>
              <a:t>39</a:t>
            </a:fld>
            <a:endParaRPr lang="en-GB"/>
          </a:p>
        </p:txBody>
      </p:sp>
    </p:spTree>
    <p:extLst>
      <p:ext uri="{BB962C8B-B14F-4D97-AF65-F5344CB8AC3E}">
        <p14:creationId xmlns:p14="http://schemas.microsoft.com/office/powerpoint/2010/main" val="50022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4950CC7-99A4-4DE7-925C-A6B0661B5A3C}"/>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D05685B2-A7C1-B4EC-8205-74DC1D070ADE}"/>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We have not looked at our results until we have displayed them effectively.</a:t>
            </a:r>
          </a:p>
          <a:p>
            <a:pPr marL="0" indent="0">
              <a:buNone/>
            </a:pPr>
            <a:r>
              <a:rPr lang="en-GB" sz="2400" dirty="0">
                <a:latin typeface="Georgia" panose="02040502050405020303" pitchFamily="18" charset="0"/>
              </a:rPr>
              <a:t>John Wilder Tukey. 1977. </a:t>
            </a:r>
            <a:r>
              <a:rPr lang="en-GB" sz="2400" i="1" dirty="0">
                <a:latin typeface="Georgia" panose="02040502050405020303" pitchFamily="18" charset="0"/>
              </a:rPr>
              <a:t>Exploratory Data Analysis</a:t>
            </a:r>
            <a:r>
              <a:rPr lang="en-GB" sz="2400" dirty="0">
                <a:latin typeface="Georgia" panose="02040502050405020303" pitchFamily="18" charset="0"/>
              </a:rPr>
              <a:t>. Reading, MA: Addison-Wesley, p.56.</a:t>
            </a:r>
          </a:p>
          <a:p>
            <a:pPr marL="0" indent="0">
              <a:buNone/>
            </a:pPr>
            <a:r>
              <a:rPr lang="en-GB" sz="2400" dirty="0">
                <a:latin typeface="Georgia" panose="02040502050405020303" pitchFamily="18" charset="0"/>
              </a:rPr>
              <a:t>1915–2000</a:t>
            </a:r>
          </a:p>
          <a:p>
            <a:pPr marL="0" indent="0">
              <a:buNone/>
            </a:pPr>
            <a:r>
              <a:rPr lang="en-GB" sz="2400" dirty="0">
                <a:latin typeface="Georgia" panose="02040502050405020303" pitchFamily="18" charset="0"/>
              </a:rPr>
              <a:t> </a:t>
            </a:r>
          </a:p>
        </p:txBody>
      </p:sp>
      <p:sp>
        <p:nvSpPr>
          <p:cNvPr id="6" name="Content Placeholder 5">
            <a:extLst>
              <a:ext uri="{FF2B5EF4-FFF2-40B4-BE49-F238E27FC236}">
                <a16:creationId xmlns:a16="http://schemas.microsoft.com/office/drawing/2014/main" id="{E3C178E5-5ADB-AC52-865B-17E116EB70A1}"/>
              </a:ext>
            </a:extLst>
          </p:cNvPr>
          <p:cNvSpPr>
            <a:spLocks noGrp="1"/>
          </p:cNvSpPr>
          <p:nvPr>
            <p:ph sz="half" idx="2"/>
          </p:nvPr>
        </p:nvSpPr>
        <p:spPr>
          <a:xfrm>
            <a:off x="8299173" y="2054225"/>
            <a:ext cx="5181600" cy="4351338"/>
          </a:xfrm>
        </p:spPr>
        <p:txBody>
          <a:bodyPr/>
          <a:lstStyle/>
          <a:p>
            <a:pPr marL="0" indent="0">
              <a:buNone/>
            </a:pPr>
            <a:endParaRPr lang="en-GB" dirty="0"/>
          </a:p>
          <a:p>
            <a:pPr marL="0" indent="0">
              <a:buNone/>
            </a:pPr>
            <a:r>
              <a:rPr lang="en-GB" dirty="0"/>
              <a:t>                </a:t>
            </a:r>
          </a:p>
          <a:p>
            <a:pPr marL="0" indent="0">
              <a:buNone/>
            </a:pPr>
            <a:endParaRPr lang="en-GB" dirty="0"/>
          </a:p>
        </p:txBody>
      </p:sp>
      <p:sp>
        <p:nvSpPr>
          <p:cNvPr id="10" name="AutoShape 8" descr="JOHN W. TUKEY - American Philosophical Society">
            <a:extLst>
              <a:ext uri="{FF2B5EF4-FFF2-40B4-BE49-F238E27FC236}">
                <a16:creationId xmlns:a16="http://schemas.microsoft.com/office/drawing/2014/main" id="{82524A4F-7CF3-E231-86E2-4E5FBB169304}"/>
              </a:ext>
            </a:extLst>
          </p:cNvPr>
          <p:cNvSpPr>
            <a:spLocks noChangeAspect="1" noChangeArrowheads="1"/>
          </p:cNvSpPr>
          <p:nvPr/>
        </p:nvSpPr>
        <p:spPr bwMode="auto">
          <a:xfrm>
            <a:off x="5943600" y="32766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2" name="Picture 14" descr="John Tukey - Geniuses">
            <a:extLst>
              <a:ext uri="{FF2B5EF4-FFF2-40B4-BE49-F238E27FC236}">
                <a16:creationId xmlns:a16="http://schemas.microsoft.com/office/drawing/2014/main" id="{9F30715D-113A-F0AA-7526-0D95219DA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473" y="19431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3536A916-C606-30A8-90C3-05E8477F1BA8}"/>
              </a:ext>
            </a:extLst>
          </p:cNvPr>
          <p:cNvSpPr>
            <a:spLocks noGrp="1"/>
          </p:cNvSpPr>
          <p:nvPr>
            <p:ph type="sldNum" sz="quarter" idx="12"/>
          </p:nvPr>
        </p:nvSpPr>
        <p:spPr/>
        <p:txBody>
          <a:bodyPr/>
          <a:lstStyle/>
          <a:p>
            <a:fld id="{F32283A5-02D5-4F1E-B3DC-75FBA3CCA1CD}" type="slidenum">
              <a:rPr lang="en-GB" smtClean="0"/>
              <a:t>4</a:t>
            </a:fld>
            <a:endParaRPr lang="en-GB"/>
          </a:p>
        </p:txBody>
      </p:sp>
    </p:spTree>
    <p:extLst>
      <p:ext uri="{BB962C8B-B14F-4D97-AF65-F5344CB8AC3E}">
        <p14:creationId xmlns:p14="http://schemas.microsoft.com/office/powerpoint/2010/main" val="559194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6AC2D7-DAA9-D448-4DEF-244B6393FAFD}"/>
              </a:ext>
            </a:extLst>
          </p:cNvPr>
          <p:cNvSpPr>
            <a:spLocks noGrp="1"/>
          </p:cNvSpPr>
          <p:nvPr>
            <p:ph type="sldNum" sz="quarter" idx="12"/>
          </p:nvPr>
        </p:nvSpPr>
        <p:spPr/>
        <p:txBody>
          <a:bodyPr/>
          <a:lstStyle/>
          <a:p>
            <a:fld id="{F32283A5-02D5-4F1E-B3DC-75FBA3CCA1CD}" type="slidenum">
              <a:rPr lang="en-GB" smtClean="0"/>
              <a:t>40</a:t>
            </a:fld>
            <a:endParaRPr lang="en-GB"/>
          </a:p>
        </p:txBody>
      </p:sp>
      <p:pic>
        <p:nvPicPr>
          <p:cNvPr id="3" name="Picture 2">
            <a:extLst>
              <a:ext uri="{FF2B5EF4-FFF2-40B4-BE49-F238E27FC236}">
                <a16:creationId xmlns:a16="http://schemas.microsoft.com/office/drawing/2014/main" id="{92DB8097-00E1-3368-9B2D-780197A9AFDA}"/>
              </a:ext>
            </a:extLst>
          </p:cNvPr>
          <p:cNvPicPr>
            <a:picLocks noChangeAspect="1"/>
          </p:cNvPicPr>
          <p:nvPr/>
        </p:nvPicPr>
        <p:blipFill>
          <a:blip r:embed="rId2"/>
          <a:stretch>
            <a:fillRect/>
          </a:stretch>
        </p:blipFill>
        <p:spPr>
          <a:xfrm>
            <a:off x="1297533" y="860323"/>
            <a:ext cx="9596933" cy="5760720"/>
          </a:xfrm>
          <a:prstGeom prst="rect">
            <a:avLst/>
          </a:prstGeom>
        </p:spPr>
      </p:pic>
    </p:spTree>
    <p:extLst>
      <p:ext uri="{BB962C8B-B14F-4D97-AF65-F5344CB8AC3E}">
        <p14:creationId xmlns:p14="http://schemas.microsoft.com/office/powerpoint/2010/main" val="291956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AD4C0-92E4-DD75-486C-254BC5310946}"/>
              </a:ext>
            </a:extLst>
          </p:cNvPr>
          <p:cNvSpPr>
            <a:spLocks noGrp="1"/>
          </p:cNvSpPr>
          <p:nvPr>
            <p:ph type="sldNum" sz="quarter" idx="12"/>
          </p:nvPr>
        </p:nvSpPr>
        <p:spPr/>
        <p:txBody>
          <a:bodyPr/>
          <a:lstStyle/>
          <a:p>
            <a:fld id="{F32283A5-02D5-4F1E-B3DC-75FBA3CCA1CD}" type="slidenum">
              <a:rPr lang="en-GB" smtClean="0"/>
              <a:t>41</a:t>
            </a:fld>
            <a:endParaRPr lang="en-GB"/>
          </a:p>
        </p:txBody>
      </p:sp>
      <p:pic>
        <p:nvPicPr>
          <p:cNvPr id="4" name="Picture 3">
            <a:extLst>
              <a:ext uri="{FF2B5EF4-FFF2-40B4-BE49-F238E27FC236}">
                <a16:creationId xmlns:a16="http://schemas.microsoft.com/office/drawing/2014/main" id="{EB3DC8D5-440E-78B3-E5CB-7861953F93FD}"/>
              </a:ext>
            </a:extLst>
          </p:cNvPr>
          <p:cNvPicPr>
            <a:picLocks noChangeAspect="1"/>
          </p:cNvPicPr>
          <p:nvPr/>
        </p:nvPicPr>
        <p:blipFill>
          <a:blip r:embed="rId2"/>
          <a:stretch>
            <a:fillRect/>
          </a:stretch>
        </p:blipFill>
        <p:spPr>
          <a:xfrm>
            <a:off x="1297533" y="548640"/>
            <a:ext cx="9596933" cy="5760720"/>
          </a:xfrm>
          <a:prstGeom prst="rect">
            <a:avLst/>
          </a:prstGeom>
        </p:spPr>
      </p:pic>
    </p:spTree>
    <p:extLst>
      <p:ext uri="{BB962C8B-B14F-4D97-AF65-F5344CB8AC3E}">
        <p14:creationId xmlns:p14="http://schemas.microsoft.com/office/powerpoint/2010/main" val="1238002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6372-60D5-EC04-F9B0-6B145FD9F17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F9DD28C-E3AC-00AD-85B1-6841BDB18338}"/>
              </a:ext>
            </a:extLst>
          </p:cNvPr>
          <p:cNvSpPr>
            <a:spLocks noGrp="1"/>
          </p:cNvSpPr>
          <p:nvPr>
            <p:ph sz="half" idx="1"/>
          </p:nvPr>
        </p:nvSpPr>
        <p:spPr/>
        <p:txBody>
          <a:bodyPr/>
          <a:lstStyle/>
          <a:p>
            <a:pPr marL="0" indent="0">
              <a:buNone/>
            </a:pPr>
            <a:r>
              <a:rPr lang="en-GB" sz="2400" dirty="0">
                <a:latin typeface="Georgia" panose="02040502050405020303" pitchFamily="18" charset="0"/>
              </a:rPr>
              <a:t>I suggest that these displays are easier to think about than the puzzlingly fashionable superimposition of jittered dots on box plots.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See also </a:t>
            </a:r>
            <a:r>
              <a:rPr lang="en-GB" sz="2400" dirty="0" err="1">
                <a:latin typeface="Lucida Console" panose="020B0609040504020204" pitchFamily="49" charset="0"/>
              </a:rPr>
              <a:t>qbplot</a:t>
            </a:r>
            <a:r>
              <a:rPr lang="en-GB" sz="2400" dirty="0">
                <a:latin typeface="Lucida Console" panose="020B0609040504020204" pitchFamily="49" charset="0"/>
              </a:rPr>
              <a:t> </a:t>
            </a:r>
            <a:r>
              <a:rPr lang="en-GB" sz="2400" dirty="0">
                <a:latin typeface="Georgia" panose="02040502050405020303" pitchFamily="18" charset="0"/>
              </a:rPr>
              <a:t>from SSC for a pedagogic or propaganda version. </a:t>
            </a:r>
          </a:p>
          <a:p>
            <a:pPr marL="0" indent="0">
              <a:buNone/>
            </a:pPr>
            <a:endParaRPr lang="en-GB" dirty="0"/>
          </a:p>
        </p:txBody>
      </p:sp>
      <p:sp>
        <p:nvSpPr>
          <p:cNvPr id="4" name="Content Placeholder 3">
            <a:extLst>
              <a:ext uri="{FF2B5EF4-FFF2-40B4-BE49-F238E27FC236}">
                <a16:creationId xmlns:a16="http://schemas.microsoft.com/office/drawing/2014/main" id="{A79C4071-0A3A-9187-6F79-B71E2EF8A59E}"/>
              </a:ext>
            </a:extLst>
          </p:cNvPr>
          <p:cNvSpPr>
            <a:spLocks noGrp="1"/>
          </p:cNvSpPr>
          <p:nvPr>
            <p:ph sz="half" idx="2"/>
          </p:nvPr>
        </p:nvSpPr>
        <p:spPr/>
        <p:txBody>
          <a:bodyPr/>
          <a:lstStyle/>
          <a:p>
            <a:pPr marL="0" indent="0">
              <a:buNone/>
            </a:pPr>
            <a:endParaRPr lang="en-GB" sz="2800" dirty="0">
              <a:latin typeface="Georgia" panose="02040502050405020303" pitchFamily="18" charset="0"/>
            </a:endParaRPr>
          </a:p>
          <a:p>
            <a:pPr marL="0" indent="0">
              <a:buNone/>
            </a:pPr>
            <a:endParaRPr lang="en-GB" dirty="0"/>
          </a:p>
        </p:txBody>
      </p:sp>
      <p:sp>
        <p:nvSpPr>
          <p:cNvPr id="5" name="Slide Number Placeholder 4">
            <a:extLst>
              <a:ext uri="{FF2B5EF4-FFF2-40B4-BE49-F238E27FC236}">
                <a16:creationId xmlns:a16="http://schemas.microsoft.com/office/drawing/2014/main" id="{CAC198EB-DC5D-7FF9-FB2E-4B3CB8FB539F}"/>
              </a:ext>
            </a:extLst>
          </p:cNvPr>
          <p:cNvSpPr>
            <a:spLocks noGrp="1"/>
          </p:cNvSpPr>
          <p:nvPr>
            <p:ph type="sldNum" sz="quarter" idx="12"/>
          </p:nvPr>
        </p:nvSpPr>
        <p:spPr/>
        <p:txBody>
          <a:bodyPr/>
          <a:lstStyle/>
          <a:p>
            <a:fld id="{F32283A5-02D5-4F1E-B3DC-75FBA3CCA1CD}" type="slidenum">
              <a:rPr lang="en-GB" smtClean="0"/>
              <a:t>42</a:t>
            </a:fld>
            <a:endParaRPr lang="en-GB"/>
          </a:p>
        </p:txBody>
      </p:sp>
    </p:spTree>
    <p:extLst>
      <p:ext uri="{BB962C8B-B14F-4D97-AF65-F5344CB8AC3E}">
        <p14:creationId xmlns:p14="http://schemas.microsoft.com/office/powerpoint/2010/main" val="4283419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9032-E24A-4F91-377C-65DB4D14091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93A6E13-1F37-A47C-6AFC-4686B443DC98}"/>
              </a:ext>
            </a:extLst>
          </p:cNvPr>
          <p:cNvSpPr>
            <a:spLocks noGrp="1"/>
          </p:cNvSpPr>
          <p:nvPr>
            <p:ph sz="half" idx="1"/>
          </p:nvPr>
        </p:nvSpPr>
        <p:spPr/>
        <p:txBody>
          <a:bodyPr/>
          <a:lstStyle/>
          <a:p>
            <a:pPr marL="0" indent="0">
              <a:buNone/>
            </a:pPr>
            <a:r>
              <a:rPr lang="en-GB" sz="2400" dirty="0">
                <a:latin typeface="Georgia" panose="02040502050405020303" pitchFamily="18" charset="0"/>
              </a:rPr>
              <a:t>As Nero Wolfe said in a different context</a:t>
            </a:r>
          </a:p>
          <a:p>
            <a:pPr marL="0" indent="0">
              <a:buNone/>
            </a:pPr>
            <a:r>
              <a:rPr lang="en-GB" sz="2400" i="1" dirty="0">
                <a:latin typeface="Georgia" panose="02040502050405020303" pitchFamily="18" charset="0"/>
              </a:rPr>
              <a:t>Tradition should be respected but not sanctified. </a:t>
            </a:r>
          </a:p>
          <a:p>
            <a:pPr marL="0" indent="0">
              <a:buNone/>
            </a:pPr>
            <a:endParaRPr lang="en-GB" sz="2400" i="1" dirty="0">
              <a:latin typeface="Georgia" panose="02040502050405020303" pitchFamily="18" charset="0"/>
            </a:endParaRPr>
          </a:p>
          <a:p>
            <a:pPr marL="0" indent="0">
              <a:buNone/>
            </a:pPr>
            <a:r>
              <a:rPr lang="en-GB" sz="2400" dirty="0">
                <a:latin typeface="Georgia" panose="02040502050405020303" pitchFamily="18" charset="0"/>
              </a:rPr>
              <a:t>Rex Stout. 1975. </a:t>
            </a:r>
            <a:r>
              <a:rPr lang="en-GB" sz="2400" i="1" dirty="0">
                <a:latin typeface="Georgia" panose="02040502050405020303" pitchFamily="18" charset="0"/>
              </a:rPr>
              <a:t>A Family Affair</a:t>
            </a:r>
            <a:r>
              <a:rPr lang="en-GB" sz="2400" dirty="0">
                <a:latin typeface="Georgia" panose="02040502050405020303" pitchFamily="18" charset="0"/>
              </a:rPr>
              <a:t>. New York: Viking Press. Ch.3 </a:t>
            </a:r>
          </a:p>
          <a:p>
            <a:pPr marL="0" indent="0">
              <a:buNone/>
            </a:pPr>
            <a:endParaRPr lang="en-GB" dirty="0"/>
          </a:p>
        </p:txBody>
      </p:sp>
      <p:sp>
        <p:nvSpPr>
          <p:cNvPr id="4" name="Content Placeholder 3">
            <a:extLst>
              <a:ext uri="{FF2B5EF4-FFF2-40B4-BE49-F238E27FC236}">
                <a16:creationId xmlns:a16="http://schemas.microsoft.com/office/drawing/2014/main" id="{BF0F6253-4B46-CCAA-1722-A0D721890F34}"/>
              </a:ext>
            </a:extLst>
          </p:cNvPr>
          <p:cNvSpPr>
            <a:spLocks noGrp="1"/>
          </p:cNvSpPr>
          <p:nvPr>
            <p:ph sz="half" idx="2"/>
          </p:nvPr>
        </p:nvSpPr>
        <p:spPr/>
        <p:txBody>
          <a:bodyPr/>
          <a:lstStyle/>
          <a:p>
            <a:pPr marL="0" indent="0">
              <a:buNone/>
            </a:pPr>
            <a:r>
              <a:rPr lang="en-GB" sz="2400" dirty="0">
                <a:latin typeface="Georgia" panose="02040502050405020303" pitchFamily="18" charset="0"/>
              </a:rPr>
              <a:t>Often, the less there is to justify a traditional custom, the harder it is to get rid of it.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Mark Twain. 1876. </a:t>
            </a:r>
            <a:r>
              <a:rPr lang="en-GB" sz="2400" i="1" dirty="0">
                <a:latin typeface="Georgia" panose="02040502050405020303" pitchFamily="18" charset="0"/>
              </a:rPr>
              <a:t>The Adventures of Tom Sawyer. </a:t>
            </a:r>
            <a:r>
              <a:rPr lang="en-GB" sz="2400" dirty="0">
                <a:latin typeface="Georgia" panose="02040502050405020303" pitchFamily="18" charset="0"/>
              </a:rPr>
              <a:t>Hartford, CT: American Publishing Company. Ch.5. </a:t>
            </a:r>
          </a:p>
          <a:p>
            <a:pPr marL="0" indent="0">
              <a:buNone/>
            </a:pPr>
            <a:endParaRPr lang="en-GB" dirty="0"/>
          </a:p>
        </p:txBody>
      </p:sp>
      <p:sp>
        <p:nvSpPr>
          <p:cNvPr id="5" name="Slide Number Placeholder 4">
            <a:extLst>
              <a:ext uri="{FF2B5EF4-FFF2-40B4-BE49-F238E27FC236}">
                <a16:creationId xmlns:a16="http://schemas.microsoft.com/office/drawing/2014/main" id="{3D8F7106-93DA-D6AB-53AC-AA191BF20DD7}"/>
              </a:ext>
            </a:extLst>
          </p:cNvPr>
          <p:cNvSpPr>
            <a:spLocks noGrp="1"/>
          </p:cNvSpPr>
          <p:nvPr>
            <p:ph type="sldNum" sz="quarter" idx="12"/>
          </p:nvPr>
        </p:nvSpPr>
        <p:spPr/>
        <p:txBody>
          <a:bodyPr/>
          <a:lstStyle/>
          <a:p>
            <a:fld id="{F32283A5-02D5-4F1E-B3DC-75FBA3CCA1CD}" type="slidenum">
              <a:rPr lang="en-GB" smtClean="0"/>
              <a:t>43</a:t>
            </a:fld>
            <a:endParaRPr lang="en-GB"/>
          </a:p>
        </p:txBody>
      </p:sp>
    </p:spTree>
    <p:extLst>
      <p:ext uri="{BB962C8B-B14F-4D97-AF65-F5344CB8AC3E}">
        <p14:creationId xmlns:p14="http://schemas.microsoft.com/office/powerpoint/2010/main" val="271355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870D-A0EA-ED16-6A43-5D883FAAB2FE}"/>
              </a:ext>
            </a:extLst>
          </p:cNvPr>
          <p:cNvSpPr>
            <a:spLocks noGrp="1"/>
          </p:cNvSpPr>
          <p:nvPr>
            <p:ph type="title"/>
          </p:nvPr>
        </p:nvSpPr>
        <p:spPr/>
        <p:txBody>
          <a:bodyPr>
            <a:normAutofit/>
          </a:bodyPr>
          <a:lstStyle/>
          <a:p>
            <a:r>
              <a:rPr lang="en-GB" sz="3200" dirty="0" err="1">
                <a:latin typeface="Lucida Console" panose="020B0609040504020204" pitchFamily="49" charset="0"/>
              </a:rPr>
              <a:t>qplot</a:t>
            </a:r>
            <a:r>
              <a:rPr lang="en-GB" sz="3200" dirty="0">
                <a:latin typeface="Lucida Console" panose="020B0609040504020204" pitchFamily="49" charset="0"/>
              </a:rPr>
              <a:t> </a:t>
            </a:r>
            <a:r>
              <a:rPr lang="en-GB" sz="3200" dirty="0">
                <a:latin typeface="Georgia" panose="02040502050405020303" pitchFamily="18" charset="0"/>
              </a:rPr>
              <a:t>(and </a:t>
            </a:r>
            <a:r>
              <a:rPr lang="en-GB" sz="3200" dirty="0" err="1">
                <a:latin typeface="Lucida Console" panose="020B0609040504020204" pitchFamily="49" charset="0"/>
              </a:rPr>
              <a:t>qqplotg</a:t>
            </a:r>
            <a:r>
              <a:rPr lang="en-GB" sz="3200" dirty="0">
                <a:latin typeface="Georgia" panose="02040502050405020303" pitchFamily="18" charset="0"/>
              </a:rPr>
              <a:t>) for quantile plots</a:t>
            </a:r>
          </a:p>
        </p:txBody>
      </p:sp>
      <p:sp>
        <p:nvSpPr>
          <p:cNvPr id="3" name="Content Placeholder 2">
            <a:extLst>
              <a:ext uri="{FF2B5EF4-FFF2-40B4-BE49-F238E27FC236}">
                <a16:creationId xmlns:a16="http://schemas.microsoft.com/office/drawing/2014/main" id="{EF9A4A47-3958-9A80-730A-43128361EFA3}"/>
              </a:ext>
            </a:extLst>
          </p:cNvPr>
          <p:cNvSpPr>
            <a:spLocks noGrp="1"/>
          </p:cNvSpPr>
          <p:nvPr>
            <p:ph sz="half" idx="1"/>
          </p:nvPr>
        </p:nvSpPr>
        <p:spPr/>
        <p:txBody>
          <a:bodyPr>
            <a:normAutofit lnSpcReduction="10000"/>
          </a:bodyPr>
          <a:lstStyle/>
          <a:p>
            <a:pPr marL="0" indent="0">
              <a:buNone/>
            </a:pPr>
            <a:r>
              <a:rPr lang="en-GB" sz="2400" dirty="0">
                <a:latin typeface="Georgia" panose="02040502050405020303" pitchFamily="18" charset="0"/>
              </a:rPr>
              <a:t>The main idea of quantile plots is just to plot ordered values against a version of cumulative probability. Using plotting positions such as (rank − 1/2) / sample size allows easy transformations. Normal quantile plots are just the most familiar examples for many people. </a:t>
            </a:r>
          </a:p>
          <a:p>
            <a:pPr marL="0" indent="0">
              <a:buNone/>
            </a:pPr>
            <a:endParaRPr lang="en-GB" sz="2400" dirty="0">
              <a:latin typeface="Georgia" panose="02040502050405020303" pitchFamily="18" charset="0"/>
            </a:endParaRPr>
          </a:p>
          <a:p>
            <a:pPr marL="0" indent="0">
              <a:buNone/>
            </a:pPr>
            <a:r>
              <a:rPr lang="en-GB" sz="2400" dirty="0" err="1">
                <a:latin typeface="Lucida Console" panose="020B0609040504020204" pitchFamily="49" charset="0"/>
              </a:rPr>
              <a:t>qplot</a:t>
            </a:r>
            <a:r>
              <a:rPr lang="en-GB" sz="2400" dirty="0">
                <a:latin typeface="Lucida Console" panose="020B0609040504020204" pitchFamily="49" charset="0"/>
              </a:rPr>
              <a:t> </a:t>
            </a:r>
            <a:r>
              <a:rPr lang="en-GB" sz="2400" dirty="0">
                <a:latin typeface="Georgia" panose="02040502050405020303" pitchFamily="18" charset="0"/>
              </a:rPr>
              <a:t>and </a:t>
            </a:r>
            <a:r>
              <a:rPr lang="en-GB" sz="2400" dirty="0" err="1">
                <a:latin typeface="Lucida Console" panose="020B0609040504020204" pitchFamily="49" charset="0"/>
              </a:rPr>
              <a:t>qqplotg</a:t>
            </a:r>
            <a:r>
              <a:rPr lang="en-GB" sz="2400" dirty="0">
                <a:latin typeface="Georgia" panose="02040502050405020303" pitchFamily="18" charset="0"/>
              </a:rPr>
              <a:t> from the </a:t>
            </a:r>
            <a:r>
              <a:rPr lang="en-GB" sz="2400" i="1" dirty="0">
                <a:latin typeface="Georgia" panose="02040502050405020303" pitchFamily="18" charset="0"/>
              </a:rPr>
              <a:t>Stata Journal </a:t>
            </a:r>
            <a:r>
              <a:rPr lang="en-GB" sz="2400" dirty="0">
                <a:latin typeface="Georgia" panose="02040502050405020303" pitchFamily="18" charset="0"/>
              </a:rPr>
              <a:t>are in effect supersets of official commands </a:t>
            </a:r>
            <a:r>
              <a:rPr lang="en-GB" sz="2400" dirty="0">
                <a:latin typeface="Lucida Console" panose="020B0609040504020204" pitchFamily="49" charset="0"/>
              </a:rPr>
              <a:t>quantile</a:t>
            </a:r>
            <a:r>
              <a:rPr lang="en-GB" sz="2400" dirty="0">
                <a:latin typeface="Georgia" panose="02040502050405020303" pitchFamily="18" charset="0"/>
              </a:rPr>
              <a:t> and </a:t>
            </a:r>
            <a:r>
              <a:rPr lang="en-GB" sz="2400" dirty="0" err="1">
                <a:latin typeface="Lucida Console" panose="020B0609040504020204" pitchFamily="49" charset="0"/>
              </a:rPr>
              <a:t>qqplot</a:t>
            </a:r>
            <a:r>
              <a:rPr lang="en-GB" sz="2400" dirty="0">
                <a:latin typeface="Georgia" panose="02040502050405020303" pitchFamily="18" charset="0"/>
              </a:rPr>
              <a:t>. </a:t>
            </a:r>
          </a:p>
        </p:txBody>
      </p:sp>
      <p:sp>
        <p:nvSpPr>
          <p:cNvPr id="4" name="Content Placeholder 3">
            <a:extLst>
              <a:ext uri="{FF2B5EF4-FFF2-40B4-BE49-F238E27FC236}">
                <a16:creationId xmlns:a16="http://schemas.microsoft.com/office/drawing/2014/main" id="{92AB7C03-CE9F-49A1-1516-4D79CAE2AFC3}"/>
              </a:ext>
            </a:extLst>
          </p:cNvPr>
          <p:cNvSpPr>
            <a:spLocks noGrp="1"/>
          </p:cNvSpPr>
          <p:nvPr>
            <p:ph sz="half" idx="2"/>
          </p:nvPr>
        </p:nvSpPr>
        <p:spPr/>
        <p:txBody>
          <a:bodyPr>
            <a:normAutofit lnSpcReduction="10000"/>
          </a:bodyPr>
          <a:lstStyle/>
          <a:p>
            <a:pPr marL="0" indent="0">
              <a:buNone/>
            </a:pPr>
            <a:r>
              <a:rPr lang="en-GB" sz="2400" dirty="0">
                <a:latin typeface="Georgia" panose="02040502050405020303" pitchFamily="18" charset="0"/>
              </a:rPr>
              <a:t>See </a:t>
            </a:r>
          </a:p>
          <a:p>
            <a:pPr marL="0" indent="0">
              <a:buNone/>
            </a:pPr>
            <a:r>
              <a:rPr lang="en-GB" sz="2400" i="1" dirty="0">
                <a:latin typeface="Georgia" panose="02040502050405020303" pitchFamily="18" charset="0"/>
              </a:rPr>
              <a:t>SJ</a:t>
            </a:r>
            <a:r>
              <a:rPr lang="en-GB" sz="2400" dirty="0">
                <a:latin typeface="Georgia" panose="02040502050405020303" pitchFamily="18" charset="0"/>
              </a:rPr>
              <a:t> 24(3): in press (2024)</a:t>
            </a:r>
          </a:p>
          <a:p>
            <a:pPr marL="0" indent="0">
              <a:buNone/>
            </a:pPr>
            <a:r>
              <a:rPr lang="en-GB" sz="2400" i="1" dirty="0">
                <a:latin typeface="Georgia" panose="02040502050405020303" pitchFamily="18" charset="0"/>
              </a:rPr>
              <a:t>SJ</a:t>
            </a:r>
            <a:r>
              <a:rPr lang="en-GB" sz="2400" dirty="0">
                <a:latin typeface="Georgia" panose="02040502050405020303" pitchFamily="18" charset="0"/>
              </a:rPr>
              <a:t> 7: 275–279 (2007)</a:t>
            </a:r>
          </a:p>
          <a:p>
            <a:pPr marL="0" indent="0">
              <a:buNone/>
            </a:pPr>
            <a:r>
              <a:rPr lang="en-GB" sz="2400" i="1" dirty="0">
                <a:latin typeface="Georgia" panose="02040502050405020303" pitchFamily="18" charset="0"/>
              </a:rPr>
              <a:t>SJ </a:t>
            </a:r>
            <a:r>
              <a:rPr lang="en-GB" sz="2400" dirty="0">
                <a:latin typeface="Georgia" panose="02040502050405020303" pitchFamily="18" charset="0"/>
              </a:rPr>
              <a:t>5: 442–460 (2005) </a:t>
            </a:r>
          </a:p>
        </p:txBody>
      </p:sp>
      <p:sp>
        <p:nvSpPr>
          <p:cNvPr id="5" name="Slide Number Placeholder 4">
            <a:extLst>
              <a:ext uri="{FF2B5EF4-FFF2-40B4-BE49-F238E27FC236}">
                <a16:creationId xmlns:a16="http://schemas.microsoft.com/office/drawing/2014/main" id="{C5F785BF-092D-C8EE-11D1-A63CE7E17E17}"/>
              </a:ext>
            </a:extLst>
          </p:cNvPr>
          <p:cNvSpPr>
            <a:spLocks noGrp="1"/>
          </p:cNvSpPr>
          <p:nvPr>
            <p:ph type="sldNum" sz="quarter" idx="12"/>
          </p:nvPr>
        </p:nvSpPr>
        <p:spPr/>
        <p:txBody>
          <a:bodyPr/>
          <a:lstStyle/>
          <a:p>
            <a:fld id="{F32283A5-02D5-4F1E-B3DC-75FBA3CCA1CD}" type="slidenum">
              <a:rPr lang="en-GB" smtClean="0"/>
              <a:t>44</a:t>
            </a:fld>
            <a:endParaRPr lang="en-GB"/>
          </a:p>
        </p:txBody>
      </p:sp>
    </p:spTree>
    <p:extLst>
      <p:ext uri="{BB962C8B-B14F-4D97-AF65-F5344CB8AC3E}">
        <p14:creationId xmlns:p14="http://schemas.microsoft.com/office/powerpoint/2010/main" val="186779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F75664-0D49-8DE2-97A3-92D1733A98ED}"/>
              </a:ext>
            </a:extLst>
          </p:cNvPr>
          <p:cNvSpPr>
            <a:spLocks noGrp="1"/>
          </p:cNvSpPr>
          <p:nvPr>
            <p:ph type="sldNum" sz="quarter" idx="12"/>
          </p:nvPr>
        </p:nvSpPr>
        <p:spPr/>
        <p:txBody>
          <a:bodyPr/>
          <a:lstStyle/>
          <a:p>
            <a:fld id="{F32283A5-02D5-4F1E-B3DC-75FBA3CCA1CD}" type="slidenum">
              <a:rPr lang="en-GB" smtClean="0"/>
              <a:t>45</a:t>
            </a:fld>
            <a:endParaRPr lang="en-GB"/>
          </a:p>
        </p:txBody>
      </p:sp>
      <p:pic>
        <p:nvPicPr>
          <p:cNvPr id="7" name="Picture 6">
            <a:extLst>
              <a:ext uri="{FF2B5EF4-FFF2-40B4-BE49-F238E27FC236}">
                <a16:creationId xmlns:a16="http://schemas.microsoft.com/office/drawing/2014/main" id="{3702ED3B-59C4-1349-C599-ED058A293D79}"/>
              </a:ext>
            </a:extLst>
          </p:cNvPr>
          <p:cNvPicPr>
            <a:picLocks noChangeAspect="1"/>
          </p:cNvPicPr>
          <p:nvPr/>
        </p:nvPicPr>
        <p:blipFill>
          <a:blip r:embed="rId2"/>
          <a:stretch>
            <a:fillRect/>
          </a:stretch>
        </p:blipFill>
        <p:spPr>
          <a:xfrm>
            <a:off x="1982724" y="477078"/>
            <a:ext cx="9596933" cy="5760720"/>
          </a:xfrm>
          <a:prstGeom prst="rect">
            <a:avLst/>
          </a:prstGeom>
        </p:spPr>
      </p:pic>
    </p:spTree>
    <p:extLst>
      <p:ext uri="{BB962C8B-B14F-4D97-AF65-F5344CB8AC3E}">
        <p14:creationId xmlns:p14="http://schemas.microsoft.com/office/powerpoint/2010/main" val="116355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0CEA-7F4D-4C90-8969-316EF7706F8F}"/>
              </a:ext>
            </a:extLst>
          </p:cNvPr>
          <p:cNvSpPr>
            <a:spLocks noGrp="1"/>
          </p:cNvSpPr>
          <p:nvPr>
            <p:ph type="title"/>
          </p:nvPr>
        </p:nvSpPr>
        <p:spPr/>
        <p:txBody>
          <a:bodyPr>
            <a:normAutofit/>
          </a:bodyPr>
          <a:lstStyle/>
          <a:p>
            <a:r>
              <a:rPr lang="en-GB" sz="3200" dirty="0" err="1">
                <a:latin typeface="Lucida Console" panose="020B0609040504020204" pitchFamily="49" charset="0"/>
              </a:rPr>
              <a:t>fabplot</a:t>
            </a:r>
            <a:r>
              <a:rPr lang="en-GB" sz="3200" dirty="0">
                <a:latin typeface="Georgia" panose="02040502050405020303" pitchFamily="18" charset="0"/>
              </a:rPr>
              <a:t> for front-and-back plots</a:t>
            </a:r>
          </a:p>
        </p:txBody>
      </p:sp>
      <p:sp>
        <p:nvSpPr>
          <p:cNvPr id="3" name="Content Placeholder 2">
            <a:extLst>
              <a:ext uri="{FF2B5EF4-FFF2-40B4-BE49-F238E27FC236}">
                <a16:creationId xmlns:a16="http://schemas.microsoft.com/office/drawing/2014/main" id="{7D153D47-78C0-75C4-22C4-7DF3AF5E9919}"/>
              </a:ext>
            </a:extLst>
          </p:cNvPr>
          <p:cNvSpPr>
            <a:spLocks noGrp="1"/>
          </p:cNvSpPr>
          <p:nvPr>
            <p:ph sz="half" idx="1"/>
          </p:nvPr>
        </p:nvSpPr>
        <p:spPr/>
        <p:txBody>
          <a:bodyPr>
            <a:normAutofit lnSpcReduction="10000"/>
          </a:bodyPr>
          <a:lstStyle/>
          <a:p>
            <a:pPr marL="0" indent="0">
              <a:buNone/>
            </a:pPr>
            <a:r>
              <a:rPr lang="en-GB" sz="2400" dirty="0">
                <a:latin typeface="Georgia" panose="02040502050405020303" pitchFamily="18" charset="0"/>
              </a:rPr>
              <a:t>Front-and-back plots (my name, but not my idea) display each subset in turn in front with the other subsets as backdrop.  The idea combines superimposed and juxtaposed plotting, with (sometimes) the benefits of both styles.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See </a:t>
            </a:r>
            <a:r>
              <a:rPr lang="en-GB" sz="2400" i="1" dirty="0">
                <a:latin typeface="Georgia" panose="02040502050405020303" pitchFamily="18" charset="0"/>
              </a:rPr>
              <a:t>SJ</a:t>
            </a:r>
            <a:r>
              <a:rPr lang="sv-SE" sz="2400" dirty="0">
                <a:latin typeface="Georgia" panose="02040502050405020303" pitchFamily="18" charset="0"/>
              </a:rPr>
              <a:t> 21: 539–554  (2021) </a:t>
            </a:r>
          </a:p>
          <a:p>
            <a:pPr marL="0" indent="0">
              <a:buNone/>
            </a:pPr>
            <a:r>
              <a:rPr lang="sv-SE" sz="2400" i="1" dirty="0">
                <a:latin typeface="Georgia" panose="02040502050405020303" pitchFamily="18" charset="0"/>
              </a:rPr>
              <a:t>SJ</a:t>
            </a:r>
            <a:r>
              <a:rPr lang="sv-SE" sz="2400" dirty="0">
                <a:latin typeface="Georgia" panose="02040502050405020303" pitchFamily="18" charset="0"/>
              </a:rPr>
              <a:t> 19: 989–1008  (2019)</a:t>
            </a:r>
          </a:p>
          <a:p>
            <a:pPr marL="0" indent="0">
              <a:buNone/>
            </a:pPr>
            <a:r>
              <a:rPr lang="sv-SE" sz="2400" i="1" dirty="0">
                <a:latin typeface="Georgia" panose="02040502050405020303" pitchFamily="18" charset="0"/>
              </a:rPr>
              <a:t>SJ</a:t>
            </a:r>
            <a:r>
              <a:rPr lang="sv-SE" sz="2400" dirty="0">
                <a:latin typeface="Georgia" panose="02040502050405020303" pitchFamily="18" charset="0"/>
              </a:rPr>
              <a:t> 10: 670–681 (2010) </a:t>
            </a:r>
          </a:p>
          <a:p>
            <a:pPr marL="0" indent="0">
              <a:buNone/>
            </a:pPr>
            <a:r>
              <a:rPr lang="sv-SE" sz="2400" i="1" dirty="0">
                <a:latin typeface="Georgia" panose="02040502050405020303" pitchFamily="18" charset="0"/>
              </a:rPr>
              <a:t>SJ</a:t>
            </a:r>
            <a:r>
              <a:rPr lang="sv-SE" sz="2400" dirty="0">
                <a:latin typeface="Georgia" panose="02040502050405020303" pitchFamily="18" charset="0"/>
              </a:rPr>
              <a:t> 9: 499–503 (2009). </a:t>
            </a:r>
            <a:endParaRPr lang="en-GB" sz="2400" dirty="0">
              <a:latin typeface="Georgia" panose="02040502050405020303" pitchFamily="18" charset="0"/>
            </a:endParaRPr>
          </a:p>
        </p:txBody>
      </p:sp>
      <p:sp>
        <p:nvSpPr>
          <p:cNvPr id="4" name="Content Placeholder 3">
            <a:extLst>
              <a:ext uri="{FF2B5EF4-FFF2-40B4-BE49-F238E27FC236}">
                <a16:creationId xmlns:a16="http://schemas.microsoft.com/office/drawing/2014/main" id="{86CFCA86-9D26-D74F-B795-A425E91CAFED}"/>
              </a:ext>
            </a:extLst>
          </p:cNvPr>
          <p:cNvSpPr>
            <a:spLocks noGrp="1"/>
          </p:cNvSpPr>
          <p:nvPr>
            <p:ph sz="half" idx="2"/>
          </p:nvPr>
        </p:nvSpPr>
        <p:spPr/>
        <p:txBody>
          <a:bodyPr>
            <a:normAutofit lnSpcReduction="10000"/>
          </a:bodyPr>
          <a:lstStyle/>
          <a:p>
            <a:pPr marL="0" indent="0">
              <a:buNone/>
            </a:pPr>
            <a:r>
              <a:rPr lang="en-GB" sz="2400" dirty="0">
                <a:latin typeface="Georgia" panose="02040502050405020303" pitchFamily="18" charset="0"/>
              </a:rPr>
              <a:t>Some people struggle with multiple markers or line patterns or colours and a legend for each item.  That battle is often lost before it starts.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The example with 20 countries as panels is suggested to be of a size where different colours, marker symbols or  line patterns would not work well. Any of those would require a legend, which itself would take up space. </a:t>
            </a:r>
          </a:p>
        </p:txBody>
      </p:sp>
      <p:sp>
        <p:nvSpPr>
          <p:cNvPr id="5" name="Slide Number Placeholder 4">
            <a:extLst>
              <a:ext uri="{FF2B5EF4-FFF2-40B4-BE49-F238E27FC236}">
                <a16:creationId xmlns:a16="http://schemas.microsoft.com/office/drawing/2014/main" id="{5037AA66-4377-E5F2-293A-A41A88D3868A}"/>
              </a:ext>
            </a:extLst>
          </p:cNvPr>
          <p:cNvSpPr>
            <a:spLocks noGrp="1"/>
          </p:cNvSpPr>
          <p:nvPr>
            <p:ph type="sldNum" sz="quarter" idx="12"/>
          </p:nvPr>
        </p:nvSpPr>
        <p:spPr/>
        <p:txBody>
          <a:bodyPr/>
          <a:lstStyle/>
          <a:p>
            <a:fld id="{F32283A5-02D5-4F1E-B3DC-75FBA3CCA1CD}" type="slidenum">
              <a:rPr lang="en-GB" smtClean="0"/>
              <a:t>46</a:t>
            </a:fld>
            <a:endParaRPr lang="en-GB"/>
          </a:p>
        </p:txBody>
      </p:sp>
    </p:spTree>
    <p:extLst>
      <p:ext uri="{BB962C8B-B14F-4D97-AF65-F5344CB8AC3E}">
        <p14:creationId xmlns:p14="http://schemas.microsoft.com/office/powerpoint/2010/main" val="1916171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C2C643-CB66-A4D7-B020-D25BD7628E65}"/>
              </a:ext>
            </a:extLst>
          </p:cNvPr>
          <p:cNvSpPr>
            <a:spLocks noGrp="1"/>
          </p:cNvSpPr>
          <p:nvPr>
            <p:ph type="sldNum" sz="quarter" idx="12"/>
          </p:nvPr>
        </p:nvSpPr>
        <p:spPr/>
        <p:txBody>
          <a:bodyPr/>
          <a:lstStyle/>
          <a:p>
            <a:fld id="{F32283A5-02D5-4F1E-B3DC-75FBA3CCA1CD}" type="slidenum">
              <a:rPr lang="en-GB" smtClean="0"/>
              <a:t>47</a:t>
            </a:fld>
            <a:endParaRPr lang="en-GB"/>
          </a:p>
        </p:txBody>
      </p:sp>
      <p:pic>
        <p:nvPicPr>
          <p:cNvPr id="7" name="Picture 6">
            <a:extLst>
              <a:ext uri="{FF2B5EF4-FFF2-40B4-BE49-F238E27FC236}">
                <a16:creationId xmlns:a16="http://schemas.microsoft.com/office/drawing/2014/main" id="{7B1C2653-CA7C-2C14-C0DE-1450D58A1913}"/>
              </a:ext>
            </a:extLst>
          </p:cNvPr>
          <p:cNvPicPr>
            <a:picLocks noChangeAspect="1"/>
          </p:cNvPicPr>
          <p:nvPr/>
        </p:nvPicPr>
        <p:blipFill>
          <a:blip r:embed="rId2"/>
          <a:stretch>
            <a:fillRect/>
          </a:stretch>
        </p:blipFill>
        <p:spPr>
          <a:xfrm>
            <a:off x="1108080" y="308113"/>
            <a:ext cx="9596933" cy="5760720"/>
          </a:xfrm>
          <a:prstGeom prst="rect">
            <a:avLst/>
          </a:prstGeom>
        </p:spPr>
      </p:pic>
    </p:spTree>
    <p:extLst>
      <p:ext uri="{BB962C8B-B14F-4D97-AF65-F5344CB8AC3E}">
        <p14:creationId xmlns:p14="http://schemas.microsoft.com/office/powerpoint/2010/main" val="3577225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28C795-F9CF-110B-65E9-8FD0F19E9B9F}"/>
              </a:ext>
            </a:extLst>
          </p:cNvPr>
          <p:cNvSpPr>
            <a:spLocks noGrp="1"/>
          </p:cNvSpPr>
          <p:nvPr>
            <p:ph type="title"/>
          </p:nvPr>
        </p:nvSpPr>
        <p:spPr/>
        <p:txBody>
          <a:bodyPr>
            <a:normAutofit/>
          </a:bodyPr>
          <a:lstStyle/>
          <a:p>
            <a:r>
              <a:rPr lang="en-GB" sz="3200" dirty="0">
                <a:latin typeface="Georgia" panose="02040502050405020303" pitchFamily="18" charset="0"/>
              </a:rPr>
              <a:t>Florence Nightingale’s data on deaths in Crimean War</a:t>
            </a:r>
          </a:p>
        </p:txBody>
      </p:sp>
      <p:sp>
        <p:nvSpPr>
          <p:cNvPr id="9" name="Content Placeholder 8">
            <a:extLst>
              <a:ext uri="{FF2B5EF4-FFF2-40B4-BE49-F238E27FC236}">
                <a16:creationId xmlns:a16="http://schemas.microsoft.com/office/drawing/2014/main" id="{9D1CD182-9390-45FC-6099-5E07C06A737E}"/>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Florence Nightingale (1820–1910)  had a strongly statistical approach to medical and other questions among other outstanding contributions. </a:t>
            </a:r>
          </a:p>
          <a:p>
            <a:pPr marL="0" indent="0">
              <a:buNone/>
            </a:pPr>
            <a:r>
              <a:rPr lang="en-GB" sz="2400" dirty="0">
                <a:latin typeface="Georgia" panose="02040502050405020303" pitchFamily="18" charset="0"/>
              </a:rPr>
              <a:t>She reported on deaths of British soldiers in the Crimean War, recording numbers due to zymotic disease (loosely, infections), wounds and injuries, and all other causes. </a:t>
            </a:r>
          </a:p>
          <a:p>
            <a:pPr marL="0" indent="0">
              <a:buNone/>
            </a:pPr>
            <a:r>
              <a:rPr lang="en-GB" sz="2400" dirty="0">
                <a:latin typeface="Georgia" panose="02040502050405020303" pitchFamily="18" charset="0"/>
              </a:rPr>
              <a:t>Her circular graph is much repeated and lauded. How does a front-and-back compare? </a:t>
            </a:r>
          </a:p>
        </p:txBody>
      </p:sp>
      <p:sp>
        <p:nvSpPr>
          <p:cNvPr id="2" name="Slide Number Placeholder 1">
            <a:extLst>
              <a:ext uri="{FF2B5EF4-FFF2-40B4-BE49-F238E27FC236}">
                <a16:creationId xmlns:a16="http://schemas.microsoft.com/office/drawing/2014/main" id="{CF6E3DA9-510B-0B7C-9062-2F24DE25DDE1}"/>
              </a:ext>
            </a:extLst>
          </p:cNvPr>
          <p:cNvSpPr>
            <a:spLocks noGrp="1"/>
          </p:cNvSpPr>
          <p:nvPr>
            <p:ph type="sldNum" sz="quarter" idx="12"/>
          </p:nvPr>
        </p:nvSpPr>
        <p:spPr/>
        <p:txBody>
          <a:bodyPr/>
          <a:lstStyle/>
          <a:p>
            <a:fld id="{F32283A5-02D5-4F1E-B3DC-75FBA3CCA1CD}" type="slidenum">
              <a:rPr lang="en-GB" smtClean="0"/>
              <a:t>48</a:t>
            </a:fld>
            <a:endParaRPr lang="en-GB"/>
          </a:p>
        </p:txBody>
      </p:sp>
      <p:pic>
        <p:nvPicPr>
          <p:cNvPr id="1026" name="Picture 2">
            <a:extLst>
              <a:ext uri="{FF2B5EF4-FFF2-40B4-BE49-F238E27FC236}">
                <a16:creationId xmlns:a16="http://schemas.microsoft.com/office/drawing/2014/main" id="{7F05FA4A-D7F8-9A57-BF3D-43FCCC880C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38780" y="1837531"/>
            <a:ext cx="314325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1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7E2E4-A97C-2B9E-CD85-58B5D88E68EA}"/>
              </a:ext>
            </a:extLst>
          </p:cNvPr>
          <p:cNvSpPr>
            <a:spLocks noGrp="1"/>
          </p:cNvSpPr>
          <p:nvPr>
            <p:ph type="sldNum" sz="quarter" idx="12"/>
          </p:nvPr>
        </p:nvSpPr>
        <p:spPr/>
        <p:txBody>
          <a:bodyPr/>
          <a:lstStyle/>
          <a:p>
            <a:fld id="{F32283A5-02D5-4F1E-B3DC-75FBA3CCA1CD}" type="slidenum">
              <a:rPr lang="en-GB" smtClean="0"/>
              <a:t>49</a:t>
            </a:fld>
            <a:endParaRPr lang="en-GB"/>
          </a:p>
        </p:txBody>
      </p:sp>
      <p:pic>
        <p:nvPicPr>
          <p:cNvPr id="1026" name="Picture 2" descr="Nightingale's coxcomb diagram on causes of mortality in the ...">
            <a:extLst>
              <a:ext uri="{FF2B5EF4-FFF2-40B4-BE49-F238E27FC236}">
                <a16:creationId xmlns:a16="http://schemas.microsoft.com/office/drawing/2014/main" id="{151CC812-9BB1-D6E8-2690-C3182F7DE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842963"/>
            <a:ext cx="80962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6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520EC-694E-8A21-B18A-93F25C5BC7E3}"/>
              </a:ext>
            </a:extLst>
          </p:cNvPr>
          <p:cNvSpPr>
            <a:spLocks noGrp="1"/>
          </p:cNvSpPr>
          <p:nvPr>
            <p:ph type="title"/>
          </p:nvPr>
        </p:nvSpPr>
        <p:spPr/>
        <p:txBody>
          <a:bodyPr/>
          <a:lstStyle/>
          <a:p>
            <a:pPr algn="ctr"/>
            <a:r>
              <a:rPr lang="en-GB" dirty="0">
                <a:latin typeface="Georgia" panose="02040502050405020303" pitchFamily="18" charset="0"/>
              </a:rPr>
              <a:t>Small stuff</a:t>
            </a:r>
          </a:p>
        </p:txBody>
      </p:sp>
      <p:sp>
        <p:nvSpPr>
          <p:cNvPr id="5" name="Content Placeholder 4">
            <a:extLst>
              <a:ext uri="{FF2B5EF4-FFF2-40B4-BE49-F238E27FC236}">
                <a16:creationId xmlns:a16="http://schemas.microsoft.com/office/drawing/2014/main" id="{7A1A347D-ECAE-F640-B9F8-45F22FD24E25}"/>
              </a:ext>
            </a:extLst>
          </p:cNvPr>
          <p:cNvSpPr>
            <a:spLocks noGrp="1"/>
          </p:cNvSpPr>
          <p:nvPr>
            <p:ph idx="1"/>
          </p:nvPr>
        </p:nvSpPr>
        <p:spPr/>
        <p:txBody>
          <a:bodyPr/>
          <a:lstStyle/>
          <a:p>
            <a:pPr marL="0" indent="0" algn="ctr">
              <a:buNone/>
            </a:pPr>
            <a:r>
              <a:rPr lang="en-GB" i="1" dirty="0">
                <a:latin typeface="Georgia" panose="02040502050405020303" pitchFamily="18" charset="0"/>
              </a:rPr>
              <a:t>The devil is often in the details…</a:t>
            </a:r>
          </a:p>
        </p:txBody>
      </p:sp>
      <p:sp>
        <p:nvSpPr>
          <p:cNvPr id="6" name="Slide Number Placeholder 5">
            <a:extLst>
              <a:ext uri="{FF2B5EF4-FFF2-40B4-BE49-F238E27FC236}">
                <a16:creationId xmlns:a16="http://schemas.microsoft.com/office/drawing/2014/main" id="{2C578B4D-54B6-767A-27A5-BA7AA1784F4A}"/>
              </a:ext>
            </a:extLst>
          </p:cNvPr>
          <p:cNvSpPr>
            <a:spLocks noGrp="1"/>
          </p:cNvSpPr>
          <p:nvPr>
            <p:ph type="sldNum" sz="quarter" idx="12"/>
          </p:nvPr>
        </p:nvSpPr>
        <p:spPr/>
        <p:txBody>
          <a:bodyPr/>
          <a:lstStyle/>
          <a:p>
            <a:fld id="{F32283A5-02D5-4F1E-B3DC-75FBA3CCA1CD}" type="slidenum">
              <a:rPr lang="en-GB" smtClean="0"/>
              <a:t>5</a:t>
            </a:fld>
            <a:endParaRPr lang="en-GB"/>
          </a:p>
        </p:txBody>
      </p:sp>
    </p:spTree>
    <p:extLst>
      <p:ext uri="{BB962C8B-B14F-4D97-AF65-F5344CB8AC3E}">
        <p14:creationId xmlns:p14="http://schemas.microsoft.com/office/powerpoint/2010/main" val="160526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FA83D-6B53-4D9D-CCC8-920F73F0C91E}"/>
              </a:ext>
            </a:extLst>
          </p:cNvPr>
          <p:cNvSpPr>
            <a:spLocks noGrp="1"/>
          </p:cNvSpPr>
          <p:nvPr>
            <p:ph type="sldNum" sz="quarter" idx="12"/>
          </p:nvPr>
        </p:nvSpPr>
        <p:spPr/>
        <p:txBody>
          <a:bodyPr/>
          <a:lstStyle/>
          <a:p>
            <a:fld id="{F32283A5-02D5-4F1E-B3DC-75FBA3CCA1CD}" type="slidenum">
              <a:rPr lang="en-GB" smtClean="0"/>
              <a:t>50</a:t>
            </a:fld>
            <a:endParaRPr lang="en-GB"/>
          </a:p>
        </p:txBody>
      </p:sp>
      <p:pic>
        <p:nvPicPr>
          <p:cNvPr id="5" name="Picture 4">
            <a:extLst>
              <a:ext uri="{FF2B5EF4-FFF2-40B4-BE49-F238E27FC236}">
                <a16:creationId xmlns:a16="http://schemas.microsoft.com/office/drawing/2014/main" id="{9F0DBBBC-E374-EA61-FE5D-DA9DB9E69DE5}"/>
              </a:ext>
            </a:extLst>
          </p:cNvPr>
          <p:cNvPicPr>
            <a:picLocks noChangeAspect="1"/>
          </p:cNvPicPr>
          <p:nvPr/>
        </p:nvPicPr>
        <p:blipFill>
          <a:blip r:embed="rId2"/>
          <a:stretch>
            <a:fillRect/>
          </a:stretch>
        </p:blipFill>
        <p:spPr>
          <a:xfrm>
            <a:off x="1449324" y="437535"/>
            <a:ext cx="9596933" cy="5760720"/>
          </a:xfrm>
          <a:prstGeom prst="rect">
            <a:avLst/>
          </a:prstGeom>
        </p:spPr>
      </p:pic>
    </p:spTree>
    <p:extLst>
      <p:ext uri="{BB962C8B-B14F-4D97-AF65-F5344CB8AC3E}">
        <p14:creationId xmlns:p14="http://schemas.microsoft.com/office/powerpoint/2010/main" val="1101699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3E6C-F668-C888-1342-236851F359B3}"/>
              </a:ext>
            </a:extLst>
          </p:cNvPr>
          <p:cNvSpPr>
            <a:spLocks noGrp="1"/>
          </p:cNvSpPr>
          <p:nvPr>
            <p:ph type="title"/>
          </p:nvPr>
        </p:nvSpPr>
        <p:spPr/>
        <p:txBody>
          <a:bodyPr>
            <a:normAutofit/>
          </a:bodyPr>
          <a:lstStyle/>
          <a:p>
            <a:r>
              <a:rPr lang="en-GB" sz="3200" dirty="0" err="1">
                <a:latin typeface="Lucida Console" panose="020B0609040504020204" pitchFamily="49" charset="0"/>
              </a:rPr>
              <a:t>tabplot</a:t>
            </a:r>
            <a:r>
              <a:rPr lang="en-GB" sz="3200" dirty="0">
                <a:latin typeface="Lucida Console" panose="020B0609040504020204" pitchFamily="49" charset="0"/>
              </a:rPr>
              <a:t> </a:t>
            </a:r>
            <a:r>
              <a:rPr lang="en-GB" sz="3200" dirty="0">
                <a:latin typeface="Georgia" panose="02040502050405020303" pitchFamily="18" charset="0"/>
              </a:rPr>
              <a:t>for multiway bar charts</a:t>
            </a:r>
          </a:p>
        </p:txBody>
      </p:sp>
      <p:sp>
        <p:nvSpPr>
          <p:cNvPr id="3" name="Content Placeholder 2">
            <a:extLst>
              <a:ext uri="{FF2B5EF4-FFF2-40B4-BE49-F238E27FC236}">
                <a16:creationId xmlns:a16="http://schemas.microsoft.com/office/drawing/2014/main" id="{AE89934C-D50A-E8DF-AC69-E7ABB7F6D62C}"/>
              </a:ext>
            </a:extLst>
          </p:cNvPr>
          <p:cNvSpPr>
            <a:spLocks noGrp="1"/>
          </p:cNvSpPr>
          <p:nvPr>
            <p:ph sz="half" idx="1"/>
          </p:nvPr>
        </p:nvSpPr>
        <p:spPr/>
        <p:txBody>
          <a:bodyPr>
            <a:normAutofit lnSpcReduction="10000"/>
          </a:bodyPr>
          <a:lstStyle/>
          <a:p>
            <a:pPr marL="0" indent="0">
              <a:buNone/>
            </a:pPr>
            <a:r>
              <a:rPr lang="en-GB" sz="2400" dirty="0">
                <a:latin typeface="Georgia" panose="02040502050405020303" pitchFamily="18" charset="0"/>
              </a:rPr>
              <a:t>Stacked or divided bars are easy to understand in principle, but often not so effective in practice. </a:t>
            </a:r>
          </a:p>
          <a:p>
            <a:pPr marL="0" indent="0">
              <a:buNone/>
            </a:pPr>
            <a:r>
              <a:rPr lang="en-GB" sz="2400" dirty="0">
                <a:latin typeface="Georgia" panose="02040502050405020303" pitchFamily="18" charset="0"/>
              </a:rPr>
              <a:t>Pulling the bars apart in a table-like display lets zeros and small amounts or counts be visible as such and allows annotation, thus hybridizing graph and table ideas.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See </a:t>
            </a:r>
            <a:r>
              <a:rPr lang="en-GB" sz="2400" i="1" dirty="0">
                <a:latin typeface="Georgia" panose="02040502050405020303" pitchFamily="18" charset="0"/>
              </a:rPr>
              <a:t>SJ </a:t>
            </a:r>
            <a:r>
              <a:rPr lang="en-GB" sz="2400" dirty="0">
                <a:latin typeface="Georgia" panose="02040502050405020303" pitchFamily="18" charset="0"/>
              </a:rPr>
              <a:t>16: 491–510 (2016) and later Software Updates. </a:t>
            </a:r>
          </a:p>
        </p:txBody>
      </p:sp>
      <p:sp>
        <p:nvSpPr>
          <p:cNvPr id="4" name="Content Placeholder 3">
            <a:extLst>
              <a:ext uri="{FF2B5EF4-FFF2-40B4-BE49-F238E27FC236}">
                <a16:creationId xmlns:a16="http://schemas.microsoft.com/office/drawing/2014/main" id="{6398FF17-CAB9-7F6B-CDAF-9ABCCD00534F}"/>
              </a:ext>
            </a:extLst>
          </p:cNvPr>
          <p:cNvSpPr>
            <a:spLocks noGrp="1"/>
          </p:cNvSpPr>
          <p:nvPr>
            <p:ph sz="half" idx="2"/>
          </p:nvPr>
        </p:nvSpPr>
        <p:spPr/>
        <p:txBody>
          <a:bodyPr>
            <a:normAutofit lnSpcReduction="10000"/>
          </a:bodyPr>
          <a:lstStyle/>
          <a:p>
            <a:pPr marL="0" indent="0">
              <a:buNone/>
            </a:pPr>
            <a:r>
              <a:rPr lang="en-GB" sz="2400" dirty="0">
                <a:latin typeface="Georgia" panose="02040502050405020303" pitchFamily="18" charset="0"/>
              </a:rPr>
              <a:t>Usually a legend can be omitted,       as the axis labels explain categories or variables.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The earliest example I know comes from Charles Booth’s team studying labour and life in London in 1889.</a:t>
            </a:r>
          </a:p>
        </p:txBody>
      </p:sp>
      <p:sp>
        <p:nvSpPr>
          <p:cNvPr id="5" name="Slide Number Placeholder 4">
            <a:extLst>
              <a:ext uri="{FF2B5EF4-FFF2-40B4-BE49-F238E27FC236}">
                <a16:creationId xmlns:a16="http://schemas.microsoft.com/office/drawing/2014/main" id="{9B788E80-1BED-38F4-0E16-43DF2378076D}"/>
              </a:ext>
            </a:extLst>
          </p:cNvPr>
          <p:cNvSpPr>
            <a:spLocks noGrp="1"/>
          </p:cNvSpPr>
          <p:nvPr>
            <p:ph type="sldNum" sz="quarter" idx="12"/>
          </p:nvPr>
        </p:nvSpPr>
        <p:spPr/>
        <p:txBody>
          <a:bodyPr/>
          <a:lstStyle/>
          <a:p>
            <a:fld id="{F32283A5-02D5-4F1E-B3DC-75FBA3CCA1CD}" type="slidenum">
              <a:rPr lang="en-GB" smtClean="0"/>
              <a:t>51</a:t>
            </a:fld>
            <a:endParaRPr lang="en-GB"/>
          </a:p>
        </p:txBody>
      </p:sp>
    </p:spTree>
    <p:extLst>
      <p:ext uri="{BB962C8B-B14F-4D97-AF65-F5344CB8AC3E}">
        <p14:creationId xmlns:p14="http://schemas.microsoft.com/office/powerpoint/2010/main" val="2738542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7258EB-7786-3D34-B8B8-76C9D2306D03}"/>
              </a:ext>
            </a:extLst>
          </p:cNvPr>
          <p:cNvSpPr>
            <a:spLocks noGrp="1"/>
          </p:cNvSpPr>
          <p:nvPr>
            <p:ph type="sldNum" sz="quarter" idx="12"/>
          </p:nvPr>
        </p:nvSpPr>
        <p:spPr/>
        <p:txBody>
          <a:bodyPr/>
          <a:lstStyle/>
          <a:p>
            <a:fld id="{F32283A5-02D5-4F1E-B3DC-75FBA3CCA1CD}" type="slidenum">
              <a:rPr lang="en-GB" smtClean="0"/>
              <a:t>52</a:t>
            </a:fld>
            <a:endParaRPr lang="en-GB"/>
          </a:p>
        </p:txBody>
      </p:sp>
      <p:pic>
        <p:nvPicPr>
          <p:cNvPr id="3" name="Picture 2">
            <a:extLst>
              <a:ext uri="{FF2B5EF4-FFF2-40B4-BE49-F238E27FC236}">
                <a16:creationId xmlns:a16="http://schemas.microsoft.com/office/drawing/2014/main" id="{F991EC5D-FA14-9D0C-9BF1-CA306FF9B6F6}"/>
              </a:ext>
            </a:extLst>
          </p:cNvPr>
          <p:cNvPicPr>
            <a:picLocks noChangeAspect="1"/>
          </p:cNvPicPr>
          <p:nvPr/>
        </p:nvPicPr>
        <p:blipFill>
          <a:blip r:embed="rId2"/>
          <a:stretch>
            <a:fillRect/>
          </a:stretch>
        </p:blipFill>
        <p:spPr>
          <a:xfrm>
            <a:off x="780731" y="548640"/>
            <a:ext cx="9596933" cy="5760720"/>
          </a:xfrm>
          <a:prstGeom prst="rect">
            <a:avLst/>
          </a:prstGeom>
        </p:spPr>
      </p:pic>
    </p:spTree>
    <p:extLst>
      <p:ext uri="{BB962C8B-B14F-4D97-AF65-F5344CB8AC3E}">
        <p14:creationId xmlns:p14="http://schemas.microsoft.com/office/powerpoint/2010/main" val="1020657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C600-112F-29E1-FB1A-CDAC70F97A97}"/>
              </a:ext>
            </a:extLst>
          </p:cNvPr>
          <p:cNvSpPr>
            <a:spLocks noGrp="1"/>
          </p:cNvSpPr>
          <p:nvPr>
            <p:ph type="title"/>
          </p:nvPr>
        </p:nvSpPr>
        <p:spPr/>
        <p:txBody>
          <a:bodyPr>
            <a:normAutofit/>
          </a:bodyPr>
          <a:lstStyle/>
          <a:p>
            <a:r>
              <a:rPr lang="en-GB" sz="3200" dirty="0" err="1">
                <a:latin typeface="Lucida Console" panose="020B0609040504020204" pitchFamily="49" charset="0"/>
              </a:rPr>
              <a:t>designplot</a:t>
            </a:r>
            <a:r>
              <a:rPr lang="en-GB" sz="3200" dirty="0">
                <a:latin typeface="Lucida Console" panose="020B0609040504020204" pitchFamily="49" charset="0"/>
              </a:rPr>
              <a:t> </a:t>
            </a:r>
            <a:r>
              <a:rPr lang="en-GB" sz="3200" dirty="0">
                <a:latin typeface="Georgia" panose="02040502050405020303" pitchFamily="18" charset="0"/>
              </a:rPr>
              <a:t>for summaries by categorical predictors</a:t>
            </a:r>
          </a:p>
        </p:txBody>
      </p:sp>
      <p:sp>
        <p:nvSpPr>
          <p:cNvPr id="3" name="Content Placeholder 2">
            <a:extLst>
              <a:ext uri="{FF2B5EF4-FFF2-40B4-BE49-F238E27FC236}">
                <a16:creationId xmlns:a16="http://schemas.microsoft.com/office/drawing/2014/main" id="{E3F8860F-14A0-3440-9366-3A76C5B88D43}"/>
              </a:ext>
            </a:extLst>
          </p:cNvPr>
          <p:cNvSpPr>
            <a:spLocks noGrp="1"/>
          </p:cNvSpPr>
          <p:nvPr>
            <p:ph sz="half" idx="1"/>
          </p:nvPr>
        </p:nvSpPr>
        <p:spPr/>
        <p:txBody>
          <a:bodyPr>
            <a:normAutofit lnSpcReduction="10000"/>
          </a:bodyPr>
          <a:lstStyle/>
          <a:p>
            <a:pPr marL="0" indent="0">
              <a:buNone/>
            </a:pPr>
            <a:r>
              <a:rPr lang="en-GB" sz="2400" dirty="0" err="1">
                <a:latin typeface="Lucida Console" panose="020B0609040504020204" pitchFamily="49" charset="0"/>
              </a:rPr>
              <a:t>designplot</a:t>
            </a:r>
            <a:r>
              <a:rPr lang="en-GB" sz="2400" dirty="0">
                <a:latin typeface="Georgia" panose="02040502050405020303" pitchFamily="18" charset="0"/>
              </a:rPr>
              <a:t> is a rewriting and generalization of official command </a:t>
            </a:r>
            <a:r>
              <a:rPr lang="en-GB" sz="2400" dirty="0" err="1">
                <a:latin typeface="Lucida Console" panose="020B0609040504020204" pitchFamily="49" charset="0"/>
              </a:rPr>
              <a:t>grmeanby</a:t>
            </a:r>
            <a:r>
              <a:rPr lang="en-GB" sz="2400" dirty="0">
                <a:latin typeface="Georgia" panose="02040502050405020303" pitchFamily="18" charset="0"/>
              </a:rPr>
              <a:t>. </a:t>
            </a:r>
          </a:p>
          <a:p>
            <a:pPr marL="0" indent="0">
              <a:buNone/>
            </a:pPr>
            <a:r>
              <a:rPr lang="en-GB" sz="2400" dirty="0">
                <a:latin typeface="Georgia" panose="02040502050405020303" pitchFamily="18" charset="0"/>
              </a:rPr>
              <a:t>Its forte is showing results at two or more levels of aggregation or amalgamation. It is thus available to explore and explain amalgamation paradoxes such as Simpson’s (Yule’s, Pearson’s).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See </a:t>
            </a:r>
            <a:r>
              <a:rPr lang="en-GB" sz="2400" i="1" dirty="0">
                <a:latin typeface="Georgia" panose="02040502050405020303" pitchFamily="18" charset="0"/>
              </a:rPr>
              <a:t>SJ</a:t>
            </a:r>
            <a:r>
              <a:rPr lang="en-GB" sz="2400" dirty="0">
                <a:latin typeface="Georgia" panose="02040502050405020303" pitchFamily="18" charset="0"/>
              </a:rPr>
              <a:t> 14: 975–990 (2014) and updates. </a:t>
            </a:r>
          </a:p>
        </p:txBody>
      </p:sp>
      <p:sp>
        <p:nvSpPr>
          <p:cNvPr id="4" name="Content Placeholder 3">
            <a:extLst>
              <a:ext uri="{FF2B5EF4-FFF2-40B4-BE49-F238E27FC236}">
                <a16:creationId xmlns:a16="http://schemas.microsoft.com/office/drawing/2014/main" id="{7C0CBF1D-53EF-59E1-45A2-3C213E6EB0D5}"/>
              </a:ext>
            </a:extLst>
          </p:cNvPr>
          <p:cNvSpPr>
            <a:spLocks noGrp="1"/>
          </p:cNvSpPr>
          <p:nvPr>
            <p:ph sz="half" idx="2"/>
          </p:nvPr>
        </p:nvSpPr>
        <p:spPr/>
        <p:txBody>
          <a:bodyPr>
            <a:normAutofit lnSpcReduction="10000"/>
          </a:bodyPr>
          <a:lstStyle/>
          <a:p>
            <a:endParaRPr lang="en-GB"/>
          </a:p>
        </p:txBody>
      </p:sp>
      <p:sp>
        <p:nvSpPr>
          <p:cNvPr id="5" name="Slide Number Placeholder 4">
            <a:extLst>
              <a:ext uri="{FF2B5EF4-FFF2-40B4-BE49-F238E27FC236}">
                <a16:creationId xmlns:a16="http://schemas.microsoft.com/office/drawing/2014/main" id="{8561A334-A21B-FB38-78CE-1972C3E4ACE3}"/>
              </a:ext>
            </a:extLst>
          </p:cNvPr>
          <p:cNvSpPr>
            <a:spLocks noGrp="1"/>
          </p:cNvSpPr>
          <p:nvPr>
            <p:ph type="sldNum" sz="quarter" idx="12"/>
          </p:nvPr>
        </p:nvSpPr>
        <p:spPr/>
        <p:txBody>
          <a:bodyPr/>
          <a:lstStyle/>
          <a:p>
            <a:fld id="{F32283A5-02D5-4F1E-B3DC-75FBA3CCA1CD}" type="slidenum">
              <a:rPr lang="en-GB" smtClean="0"/>
              <a:t>53</a:t>
            </a:fld>
            <a:endParaRPr lang="en-GB"/>
          </a:p>
        </p:txBody>
      </p:sp>
    </p:spTree>
    <p:extLst>
      <p:ext uri="{BB962C8B-B14F-4D97-AF65-F5344CB8AC3E}">
        <p14:creationId xmlns:p14="http://schemas.microsoft.com/office/powerpoint/2010/main" val="88561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3E89D0-37F1-0D57-4E06-3C875231727D}"/>
              </a:ext>
            </a:extLst>
          </p:cNvPr>
          <p:cNvSpPr>
            <a:spLocks noGrp="1"/>
          </p:cNvSpPr>
          <p:nvPr>
            <p:ph type="sldNum" sz="quarter" idx="12"/>
          </p:nvPr>
        </p:nvSpPr>
        <p:spPr/>
        <p:txBody>
          <a:bodyPr/>
          <a:lstStyle/>
          <a:p>
            <a:fld id="{F32283A5-02D5-4F1E-B3DC-75FBA3CCA1CD}" type="slidenum">
              <a:rPr lang="en-GB" smtClean="0"/>
              <a:t>54</a:t>
            </a:fld>
            <a:endParaRPr lang="en-GB"/>
          </a:p>
        </p:txBody>
      </p:sp>
      <p:pic>
        <p:nvPicPr>
          <p:cNvPr id="7" name="Picture 6">
            <a:extLst>
              <a:ext uri="{FF2B5EF4-FFF2-40B4-BE49-F238E27FC236}">
                <a16:creationId xmlns:a16="http://schemas.microsoft.com/office/drawing/2014/main" id="{0B9FB8A7-381F-A478-699F-970F9F4D1B83}"/>
              </a:ext>
            </a:extLst>
          </p:cNvPr>
          <p:cNvPicPr>
            <a:picLocks noChangeAspect="1"/>
          </p:cNvPicPr>
          <p:nvPr/>
        </p:nvPicPr>
        <p:blipFill>
          <a:blip r:embed="rId2"/>
          <a:stretch>
            <a:fillRect/>
          </a:stretch>
        </p:blipFill>
        <p:spPr>
          <a:xfrm>
            <a:off x="1197532" y="347870"/>
            <a:ext cx="9596933" cy="5760720"/>
          </a:xfrm>
          <a:prstGeom prst="rect">
            <a:avLst/>
          </a:prstGeom>
        </p:spPr>
      </p:pic>
    </p:spTree>
    <p:extLst>
      <p:ext uri="{BB962C8B-B14F-4D97-AF65-F5344CB8AC3E}">
        <p14:creationId xmlns:p14="http://schemas.microsoft.com/office/powerpoint/2010/main" val="447155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A9FA-E1D6-3DD2-B8B4-05776E5D41B0}"/>
              </a:ext>
            </a:extLst>
          </p:cNvPr>
          <p:cNvSpPr>
            <a:spLocks noGrp="1"/>
          </p:cNvSpPr>
          <p:nvPr>
            <p:ph type="title"/>
          </p:nvPr>
        </p:nvSpPr>
        <p:spPr/>
        <p:txBody>
          <a:bodyPr>
            <a:normAutofit/>
          </a:bodyPr>
          <a:lstStyle/>
          <a:p>
            <a:r>
              <a:rPr lang="en-GB" sz="3200" dirty="0" err="1">
                <a:latin typeface="Lucida Console" panose="020B0609040504020204" pitchFamily="49" charset="0"/>
              </a:rPr>
              <a:t>cycleplot</a:t>
            </a:r>
            <a:r>
              <a:rPr lang="en-GB" sz="3200" dirty="0">
                <a:latin typeface="Lucida Console" panose="020B0609040504020204" pitchFamily="49" charset="0"/>
              </a:rPr>
              <a:t> </a:t>
            </a:r>
            <a:r>
              <a:rPr lang="en-GB" sz="3200" dirty="0">
                <a:latin typeface="Georgia" panose="02040502050405020303" pitchFamily="18" charset="0"/>
              </a:rPr>
              <a:t>for cycle plots</a:t>
            </a:r>
          </a:p>
        </p:txBody>
      </p:sp>
      <p:sp>
        <p:nvSpPr>
          <p:cNvPr id="3" name="Content Placeholder 2">
            <a:extLst>
              <a:ext uri="{FF2B5EF4-FFF2-40B4-BE49-F238E27FC236}">
                <a16:creationId xmlns:a16="http://schemas.microsoft.com/office/drawing/2014/main" id="{238A2E2C-7808-26C9-1225-5FA4256A6CB6}"/>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Data mixing longer term and shorter term variations in time are often helpfully shuffled to group Januarys or Mondays or whatever. That cuts down on truthful but unhelpful roller-coaster displays. </a:t>
            </a:r>
          </a:p>
          <a:p>
            <a:pPr marL="0" indent="0">
              <a:buNone/>
            </a:pPr>
            <a:r>
              <a:rPr lang="en-GB" sz="2400" dirty="0">
                <a:latin typeface="Georgia" panose="02040502050405020303" pitchFamily="18" charset="0"/>
              </a:rPr>
              <a:t>The idea was pushed vigorously and successfully by Bell Labs statisticians  from the late 1970s on but can also be found in much older literature. </a:t>
            </a:r>
          </a:p>
        </p:txBody>
      </p:sp>
      <p:sp>
        <p:nvSpPr>
          <p:cNvPr id="4" name="Content Placeholder 3">
            <a:extLst>
              <a:ext uri="{FF2B5EF4-FFF2-40B4-BE49-F238E27FC236}">
                <a16:creationId xmlns:a16="http://schemas.microsoft.com/office/drawing/2014/main" id="{9218BE28-535B-E850-C70D-6C1A0F59936B}"/>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The example shows first a conventional line plot               (month within year)                         and then a cycle plot                            (year within month).</a:t>
            </a:r>
          </a:p>
        </p:txBody>
      </p:sp>
      <p:sp>
        <p:nvSpPr>
          <p:cNvPr id="5" name="Slide Number Placeholder 4">
            <a:extLst>
              <a:ext uri="{FF2B5EF4-FFF2-40B4-BE49-F238E27FC236}">
                <a16:creationId xmlns:a16="http://schemas.microsoft.com/office/drawing/2014/main" id="{63ECF45C-AC78-EAD0-4507-2AAAF0F35A04}"/>
              </a:ext>
            </a:extLst>
          </p:cNvPr>
          <p:cNvSpPr>
            <a:spLocks noGrp="1"/>
          </p:cNvSpPr>
          <p:nvPr>
            <p:ph type="sldNum" sz="quarter" idx="12"/>
          </p:nvPr>
        </p:nvSpPr>
        <p:spPr/>
        <p:txBody>
          <a:bodyPr/>
          <a:lstStyle/>
          <a:p>
            <a:fld id="{F32283A5-02D5-4F1E-B3DC-75FBA3CCA1CD}" type="slidenum">
              <a:rPr lang="en-GB" smtClean="0"/>
              <a:t>55</a:t>
            </a:fld>
            <a:endParaRPr lang="en-GB"/>
          </a:p>
        </p:txBody>
      </p:sp>
    </p:spTree>
    <p:extLst>
      <p:ext uri="{BB962C8B-B14F-4D97-AF65-F5344CB8AC3E}">
        <p14:creationId xmlns:p14="http://schemas.microsoft.com/office/powerpoint/2010/main" val="1516718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A3E797-F76B-1E23-0101-D893647CCD30}"/>
              </a:ext>
            </a:extLst>
          </p:cNvPr>
          <p:cNvSpPr>
            <a:spLocks noGrp="1"/>
          </p:cNvSpPr>
          <p:nvPr>
            <p:ph type="sldNum" sz="quarter" idx="12"/>
          </p:nvPr>
        </p:nvSpPr>
        <p:spPr/>
        <p:txBody>
          <a:bodyPr/>
          <a:lstStyle/>
          <a:p>
            <a:fld id="{F32283A5-02D5-4F1E-B3DC-75FBA3CCA1CD}" type="slidenum">
              <a:rPr lang="en-GB" smtClean="0"/>
              <a:t>56</a:t>
            </a:fld>
            <a:endParaRPr lang="en-GB"/>
          </a:p>
        </p:txBody>
      </p:sp>
      <p:pic>
        <p:nvPicPr>
          <p:cNvPr id="4" name="Picture 3">
            <a:extLst>
              <a:ext uri="{FF2B5EF4-FFF2-40B4-BE49-F238E27FC236}">
                <a16:creationId xmlns:a16="http://schemas.microsoft.com/office/drawing/2014/main" id="{D4508234-FD36-4EFB-52C3-EA21D232B022}"/>
              </a:ext>
            </a:extLst>
          </p:cNvPr>
          <p:cNvPicPr>
            <a:picLocks noChangeAspect="1"/>
          </p:cNvPicPr>
          <p:nvPr/>
        </p:nvPicPr>
        <p:blipFill>
          <a:blip r:embed="rId2"/>
          <a:stretch>
            <a:fillRect/>
          </a:stretch>
        </p:blipFill>
        <p:spPr>
          <a:xfrm>
            <a:off x="1557479" y="595630"/>
            <a:ext cx="9596933" cy="5760720"/>
          </a:xfrm>
          <a:prstGeom prst="rect">
            <a:avLst/>
          </a:prstGeom>
        </p:spPr>
      </p:pic>
    </p:spTree>
    <p:extLst>
      <p:ext uri="{BB962C8B-B14F-4D97-AF65-F5344CB8AC3E}">
        <p14:creationId xmlns:p14="http://schemas.microsoft.com/office/powerpoint/2010/main" val="1048622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7A18A5-9429-330F-306B-D56A38B5F8A5}"/>
              </a:ext>
            </a:extLst>
          </p:cNvPr>
          <p:cNvSpPr>
            <a:spLocks noGrp="1"/>
          </p:cNvSpPr>
          <p:nvPr>
            <p:ph type="sldNum" sz="quarter" idx="12"/>
          </p:nvPr>
        </p:nvSpPr>
        <p:spPr/>
        <p:txBody>
          <a:bodyPr/>
          <a:lstStyle/>
          <a:p>
            <a:fld id="{F32283A5-02D5-4F1E-B3DC-75FBA3CCA1CD}" type="slidenum">
              <a:rPr lang="en-GB" smtClean="0"/>
              <a:t>57</a:t>
            </a:fld>
            <a:endParaRPr lang="en-GB"/>
          </a:p>
        </p:txBody>
      </p:sp>
      <p:pic>
        <p:nvPicPr>
          <p:cNvPr id="4" name="Picture 3">
            <a:extLst>
              <a:ext uri="{FF2B5EF4-FFF2-40B4-BE49-F238E27FC236}">
                <a16:creationId xmlns:a16="http://schemas.microsoft.com/office/drawing/2014/main" id="{2054CDBE-39AB-7BA9-D3E4-3F96228BC3A6}"/>
              </a:ext>
            </a:extLst>
          </p:cNvPr>
          <p:cNvPicPr>
            <a:picLocks noChangeAspect="1"/>
          </p:cNvPicPr>
          <p:nvPr/>
        </p:nvPicPr>
        <p:blipFill>
          <a:blip r:embed="rId2"/>
          <a:stretch>
            <a:fillRect/>
          </a:stretch>
        </p:blipFill>
        <p:spPr>
          <a:xfrm>
            <a:off x="1508317" y="595630"/>
            <a:ext cx="9596933" cy="5760720"/>
          </a:xfrm>
          <a:prstGeom prst="rect">
            <a:avLst/>
          </a:prstGeom>
        </p:spPr>
      </p:pic>
    </p:spTree>
    <p:extLst>
      <p:ext uri="{BB962C8B-B14F-4D97-AF65-F5344CB8AC3E}">
        <p14:creationId xmlns:p14="http://schemas.microsoft.com/office/powerpoint/2010/main" val="3419896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392A56-3903-7332-D5C4-EDD92F25B19E}"/>
              </a:ext>
            </a:extLst>
          </p:cNvPr>
          <p:cNvSpPr>
            <a:spLocks noGrp="1"/>
          </p:cNvSpPr>
          <p:nvPr>
            <p:ph type="title"/>
          </p:nvPr>
        </p:nvSpPr>
        <p:spPr/>
        <p:txBody>
          <a:bodyPr/>
          <a:lstStyle/>
          <a:p>
            <a:pPr algn="ctr"/>
            <a:r>
              <a:rPr lang="en-GB" dirty="0">
                <a:latin typeface="Georgia" panose="02040502050405020303" pitchFamily="18" charset="0"/>
              </a:rPr>
              <a:t>Stata strategy</a:t>
            </a:r>
          </a:p>
        </p:txBody>
      </p:sp>
      <p:sp>
        <p:nvSpPr>
          <p:cNvPr id="6" name="Content Placeholder 5">
            <a:extLst>
              <a:ext uri="{FF2B5EF4-FFF2-40B4-BE49-F238E27FC236}">
                <a16:creationId xmlns:a16="http://schemas.microsoft.com/office/drawing/2014/main" id="{480F4168-6541-D651-D691-0CE1EDB4CCAF}"/>
              </a:ext>
            </a:extLst>
          </p:cNvPr>
          <p:cNvSpPr>
            <a:spLocks noGrp="1"/>
          </p:cNvSpPr>
          <p:nvPr>
            <p:ph idx="1"/>
          </p:nvPr>
        </p:nvSpPr>
        <p:spPr/>
        <p:txBody>
          <a:bodyPr/>
          <a:lstStyle/>
          <a:p>
            <a:pPr marL="0" indent="0" algn="ctr">
              <a:buNone/>
            </a:pPr>
            <a:r>
              <a:rPr lang="en-GB" i="1" dirty="0"/>
              <a:t>Four simple points follow…</a:t>
            </a:r>
          </a:p>
        </p:txBody>
      </p:sp>
      <p:sp>
        <p:nvSpPr>
          <p:cNvPr id="7" name="Slide Number Placeholder 6">
            <a:extLst>
              <a:ext uri="{FF2B5EF4-FFF2-40B4-BE49-F238E27FC236}">
                <a16:creationId xmlns:a16="http://schemas.microsoft.com/office/drawing/2014/main" id="{819F3275-691B-4298-EC71-4A121F22D307}"/>
              </a:ext>
            </a:extLst>
          </p:cNvPr>
          <p:cNvSpPr>
            <a:spLocks noGrp="1"/>
          </p:cNvSpPr>
          <p:nvPr>
            <p:ph type="sldNum" sz="quarter" idx="12"/>
          </p:nvPr>
        </p:nvSpPr>
        <p:spPr/>
        <p:txBody>
          <a:bodyPr/>
          <a:lstStyle/>
          <a:p>
            <a:fld id="{F32283A5-02D5-4F1E-B3DC-75FBA3CCA1CD}" type="slidenum">
              <a:rPr lang="en-GB" smtClean="0"/>
              <a:t>58</a:t>
            </a:fld>
            <a:endParaRPr lang="en-GB"/>
          </a:p>
        </p:txBody>
      </p:sp>
    </p:spTree>
    <p:extLst>
      <p:ext uri="{BB962C8B-B14F-4D97-AF65-F5344CB8AC3E}">
        <p14:creationId xmlns:p14="http://schemas.microsoft.com/office/powerpoint/2010/main" val="1208096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FCA0-30B6-9C15-C676-94B0BA4C93F1}"/>
              </a:ext>
            </a:extLst>
          </p:cNvPr>
          <p:cNvSpPr>
            <a:spLocks noGrp="1"/>
          </p:cNvSpPr>
          <p:nvPr>
            <p:ph type="title"/>
          </p:nvPr>
        </p:nvSpPr>
        <p:spPr/>
        <p:txBody>
          <a:bodyPr>
            <a:normAutofit/>
          </a:bodyPr>
          <a:lstStyle/>
          <a:p>
            <a:r>
              <a:rPr lang="en-GB" sz="3200" dirty="0">
                <a:latin typeface="Georgia" panose="02040502050405020303" pitchFamily="18" charset="0"/>
              </a:rPr>
              <a:t>Stata technique: four simple tips quickly </a:t>
            </a:r>
          </a:p>
        </p:txBody>
      </p:sp>
      <p:sp>
        <p:nvSpPr>
          <p:cNvPr id="3" name="Content Placeholder 2">
            <a:extLst>
              <a:ext uri="{FF2B5EF4-FFF2-40B4-BE49-F238E27FC236}">
                <a16:creationId xmlns:a16="http://schemas.microsoft.com/office/drawing/2014/main" id="{C364CD85-46BF-9150-3C8D-A4733DAC79F9}"/>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When a command gets complicated, copy it to the Do-file Editor,             space it out, and revise it as the equivalent of a do-file. </a:t>
            </a:r>
          </a:p>
          <a:p>
            <a:pPr marL="0" indent="0">
              <a:buNone/>
            </a:pPr>
            <a:r>
              <a:rPr lang="en-GB" sz="2400" dirty="0">
                <a:latin typeface="Georgia" panose="02040502050405020303" pitchFamily="18" charset="0"/>
              </a:rPr>
              <a:t>Use </a:t>
            </a:r>
            <a:r>
              <a:rPr lang="en-GB" sz="2400" dirty="0">
                <a:latin typeface="Lucida Console" panose="020B0609040504020204" pitchFamily="49" charset="0"/>
              </a:rPr>
              <a:t>name() </a:t>
            </a:r>
            <a:r>
              <a:rPr lang="en-GB" sz="2400" dirty="0">
                <a:latin typeface="Georgia" panose="02040502050405020303" pitchFamily="18" charset="0"/>
              </a:rPr>
              <a:t>to keep graphs within a session. </a:t>
            </a:r>
          </a:p>
          <a:p>
            <a:pPr marL="0" indent="0">
              <a:buNone/>
            </a:pPr>
            <a:r>
              <a:rPr lang="en-GB" sz="2400" dirty="0">
                <a:latin typeface="Georgia" panose="02040502050405020303" pitchFamily="18" charset="0"/>
              </a:rPr>
              <a:t>Use </a:t>
            </a:r>
            <a:r>
              <a:rPr lang="en-GB" sz="2400" dirty="0">
                <a:latin typeface="Lucida Console" panose="020B0609040504020204" pitchFamily="49" charset="0"/>
              </a:rPr>
              <a:t>graph save</a:t>
            </a:r>
            <a:r>
              <a:rPr lang="en-GB" sz="2400" dirty="0">
                <a:latin typeface="Georgia" panose="02040502050405020303" pitchFamily="18" charset="0"/>
              </a:rPr>
              <a:t> or </a:t>
            </a:r>
            <a:r>
              <a:rPr lang="en-GB" sz="2400" dirty="0">
                <a:latin typeface="Lucida Console" panose="020B0609040504020204" pitchFamily="49" charset="0"/>
              </a:rPr>
              <a:t>save()</a:t>
            </a:r>
            <a:r>
              <a:rPr lang="en-GB" sz="2400" dirty="0">
                <a:latin typeface="Georgia" panose="02040502050405020303" pitchFamily="18" charset="0"/>
              </a:rPr>
              <a:t> to keep graphs beyond a session.                </a:t>
            </a:r>
            <a:r>
              <a:rPr lang="en-GB" sz="2400" dirty="0">
                <a:latin typeface="Lucida Console" panose="020B0609040504020204" pitchFamily="49" charset="0"/>
              </a:rPr>
              <a:t>.</a:t>
            </a:r>
            <a:r>
              <a:rPr lang="en-GB" sz="2400" dirty="0" err="1">
                <a:latin typeface="Lucida Console" panose="020B0609040504020204" pitchFamily="49" charset="0"/>
              </a:rPr>
              <a:t>png</a:t>
            </a:r>
            <a:r>
              <a:rPr lang="en-GB" sz="2400" dirty="0">
                <a:latin typeface="Lucida Console" panose="020B0609040504020204" pitchFamily="49" charset="0"/>
              </a:rPr>
              <a:t> </a:t>
            </a:r>
            <a:r>
              <a:rPr lang="en-GB" sz="2400" dirty="0">
                <a:latin typeface="Georgia" panose="02040502050405020303" pitchFamily="18" charset="0"/>
              </a:rPr>
              <a:t>can work well (and is required for </a:t>
            </a:r>
            <a:r>
              <a:rPr lang="en-GB" sz="2400" dirty="0" err="1">
                <a:latin typeface="Georgia" panose="02040502050405020303" pitchFamily="18" charset="0"/>
              </a:rPr>
              <a:t>Statalist</a:t>
            </a:r>
            <a:r>
              <a:rPr lang="en-GB" sz="2400" dirty="0">
                <a:latin typeface="Georgia" panose="02040502050405020303" pitchFamily="18" charset="0"/>
              </a:rPr>
              <a:t>). </a:t>
            </a:r>
          </a:p>
          <a:p>
            <a:pPr marL="0" indent="0">
              <a:buNone/>
            </a:pPr>
            <a:r>
              <a:rPr lang="en-GB" sz="2400" dirty="0">
                <a:latin typeface="Georgia" panose="02040502050405020303" pitchFamily="18" charset="0"/>
              </a:rPr>
              <a:t>The Graph Editor is especially useful for polishing graphs for        presentation or publication. </a:t>
            </a:r>
          </a:p>
        </p:txBody>
      </p:sp>
      <p:sp>
        <p:nvSpPr>
          <p:cNvPr id="4" name="Slide Number Placeholder 3">
            <a:extLst>
              <a:ext uri="{FF2B5EF4-FFF2-40B4-BE49-F238E27FC236}">
                <a16:creationId xmlns:a16="http://schemas.microsoft.com/office/drawing/2014/main" id="{795A1A34-7D77-202D-137F-97A9FDFB599E}"/>
              </a:ext>
            </a:extLst>
          </p:cNvPr>
          <p:cNvSpPr>
            <a:spLocks noGrp="1"/>
          </p:cNvSpPr>
          <p:nvPr>
            <p:ph type="sldNum" sz="quarter" idx="12"/>
          </p:nvPr>
        </p:nvSpPr>
        <p:spPr/>
        <p:txBody>
          <a:bodyPr/>
          <a:lstStyle/>
          <a:p>
            <a:fld id="{F32283A5-02D5-4F1E-B3DC-75FBA3CCA1CD}" type="slidenum">
              <a:rPr lang="en-GB" smtClean="0"/>
              <a:t>59</a:t>
            </a:fld>
            <a:endParaRPr lang="en-GB"/>
          </a:p>
        </p:txBody>
      </p:sp>
    </p:spTree>
    <p:extLst>
      <p:ext uri="{BB962C8B-B14F-4D97-AF65-F5344CB8AC3E}">
        <p14:creationId xmlns:p14="http://schemas.microsoft.com/office/powerpoint/2010/main" val="110565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939-842F-FDA3-D950-3EB072507203}"/>
              </a:ext>
            </a:extLst>
          </p:cNvPr>
          <p:cNvSpPr>
            <a:spLocks noGrp="1"/>
          </p:cNvSpPr>
          <p:nvPr>
            <p:ph type="title"/>
          </p:nvPr>
        </p:nvSpPr>
        <p:spPr/>
        <p:txBody>
          <a:bodyPr>
            <a:normAutofit/>
          </a:bodyPr>
          <a:lstStyle/>
          <a:p>
            <a:r>
              <a:rPr lang="en-GB" sz="3200" dirty="0">
                <a:latin typeface="Georgia" panose="02040502050405020303" pitchFamily="18" charset="0"/>
              </a:rPr>
              <a:t>Scatter plots </a:t>
            </a:r>
          </a:p>
        </p:txBody>
      </p:sp>
      <p:sp>
        <p:nvSpPr>
          <p:cNvPr id="3" name="Content Placeholder 2">
            <a:extLst>
              <a:ext uri="{FF2B5EF4-FFF2-40B4-BE49-F238E27FC236}">
                <a16:creationId xmlns:a16="http://schemas.microsoft.com/office/drawing/2014/main" id="{84D12C31-60FC-C0F6-7845-FA2C6834FF76}"/>
              </a:ext>
            </a:extLst>
          </p:cNvPr>
          <p:cNvSpPr>
            <a:spLocks noGrp="1"/>
          </p:cNvSpPr>
          <p:nvPr>
            <p:ph sz="half" idx="1"/>
          </p:nvPr>
        </p:nvSpPr>
        <p:spPr/>
        <p:txBody>
          <a:bodyPr>
            <a:normAutofit fontScale="92500" lnSpcReduction="20000"/>
          </a:bodyPr>
          <a:lstStyle/>
          <a:p>
            <a:pPr marL="0" indent="0">
              <a:lnSpc>
                <a:spcPct val="120000"/>
              </a:lnSpc>
              <a:buNone/>
            </a:pPr>
            <a:r>
              <a:rPr lang="en-GB" sz="2600" dirty="0">
                <a:latin typeface="Georgia" panose="02040502050405020303" pitchFamily="18" charset="0"/>
              </a:rPr>
              <a:t>The scatter plot is the workhorse of statistical graphics. </a:t>
            </a:r>
          </a:p>
          <a:p>
            <a:pPr marL="0" indent="0">
              <a:buNone/>
            </a:pPr>
            <a:endParaRPr lang="en-GB" sz="2600" dirty="0">
              <a:latin typeface="Georgia" panose="02040502050405020303" pitchFamily="18" charset="0"/>
            </a:endParaRPr>
          </a:p>
          <a:p>
            <a:pPr marL="0" indent="0">
              <a:lnSpc>
                <a:spcPct val="120000"/>
              </a:lnSpc>
              <a:buNone/>
            </a:pPr>
            <a:r>
              <a:rPr lang="en-GB" sz="2600" dirty="0">
                <a:latin typeface="Georgia" panose="02040502050405020303" pitchFamily="18" charset="0"/>
              </a:rPr>
              <a:t>John M. Chambers. 1977.   </a:t>
            </a:r>
            <a:r>
              <a:rPr lang="en-GB" sz="2600" i="1" dirty="0">
                <a:latin typeface="Georgia" panose="02040502050405020303" pitchFamily="18" charset="0"/>
              </a:rPr>
              <a:t>Computational Methods for Data Analysis</a:t>
            </a:r>
            <a:r>
              <a:rPr lang="en-GB" sz="2600" dirty="0">
                <a:latin typeface="Georgia" panose="02040502050405020303" pitchFamily="18" charset="0"/>
              </a:rPr>
              <a:t>. New York: John Wiley, p.221.</a:t>
            </a:r>
          </a:p>
          <a:p>
            <a:pPr marL="0" indent="0">
              <a:buNone/>
            </a:pPr>
            <a:endParaRPr lang="en-GB" dirty="0"/>
          </a:p>
        </p:txBody>
      </p:sp>
      <p:sp>
        <p:nvSpPr>
          <p:cNvPr id="4" name="Content Placeholder 3">
            <a:extLst>
              <a:ext uri="{FF2B5EF4-FFF2-40B4-BE49-F238E27FC236}">
                <a16:creationId xmlns:a16="http://schemas.microsoft.com/office/drawing/2014/main" id="{B298B98C-13B1-CF5C-A063-A47273FDE900}"/>
              </a:ext>
            </a:extLst>
          </p:cNvPr>
          <p:cNvSpPr>
            <a:spLocks noGrp="1"/>
          </p:cNvSpPr>
          <p:nvPr>
            <p:ph sz="half" idx="2"/>
          </p:nvPr>
        </p:nvSpPr>
        <p:spPr/>
        <p:txBody>
          <a:bodyPr>
            <a:normAutofit fontScale="925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600" dirty="0">
              <a:latin typeface="Georgia" panose="02040502050405020303" pitchFamily="18" charset="0"/>
            </a:endParaRPr>
          </a:p>
          <a:p>
            <a:pPr marL="0" indent="0">
              <a:buNone/>
            </a:pPr>
            <a:r>
              <a:rPr lang="en-GB" sz="2600" dirty="0">
                <a:latin typeface="Georgia" panose="02040502050405020303" pitchFamily="18" charset="0"/>
              </a:rPr>
              <a:t>Its invention is attributed to </a:t>
            </a:r>
          </a:p>
          <a:p>
            <a:pPr marL="0" indent="0">
              <a:buNone/>
            </a:pPr>
            <a:r>
              <a:rPr lang="en-GB" sz="2600" dirty="0">
                <a:latin typeface="Georgia" panose="02040502050405020303" pitchFamily="18" charset="0"/>
              </a:rPr>
              <a:t>Sir John Herschel (1792—1871). </a:t>
            </a:r>
          </a:p>
          <a:p>
            <a:pPr marL="0" indent="0">
              <a:buNone/>
            </a:pPr>
            <a:endParaRPr lang="en-GB" dirty="0"/>
          </a:p>
        </p:txBody>
      </p:sp>
      <p:pic>
        <p:nvPicPr>
          <p:cNvPr id="1026" name="Picture 2" descr="John Herschel | Babbage Engine | Computer History Museum">
            <a:extLst>
              <a:ext uri="{FF2B5EF4-FFF2-40B4-BE49-F238E27FC236}">
                <a16:creationId xmlns:a16="http://schemas.microsoft.com/office/drawing/2014/main" id="{1944DA47-1469-622F-29F9-7207EE276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515" y="132800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3949C7F-1F37-0253-1C06-4440594C6C5B}"/>
              </a:ext>
            </a:extLst>
          </p:cNvPr>
          <p:cNvSpPr>
            <a:spLocks noGrp="1"/>
          </p:cNvSpPr>
          <p:nvPr>
            <p:ph type="sldNum" sz="quarter" idx="12"/>
          </p:nvPr>
        </p:nvSpPr>
        <p:spPr/>
        <p:txBody>
          <a:bodyPr/>
          <a:lstStyle/>
          <a:p>
            <a:fld id="{F32283A5-02D5-4F1E-B3DC-75FBA3CCA1CD}" type="slidenum">
              <a:rPr lang="en-GB" smtClean="0"/>
              <a:t>6</a:t>
            </a:fld>
            <a:endParaRPr lang="en-GB"/>
          </a:p>
        </p:txBody>
      </p:sp>
    </p:spTree>
    <p:extLst>
      <p:ext uri="{BB962C8B-B14F-4D97-AF65-F5344CB8AC3E}">
        <p14:creationId xmlns:p14="http://schemas.microsoft.com/office/powerpoint/2010/main" val="3829657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E5AF65-6597-5BE2-DEC7-CBD69056C167}"/>
              </a:ext>
            </a:extLst>
          </p:cNvPr>
          <p:cNvSpPr>
            <a:spLocks noGrp="1"/>
          </p:cNvSpPr>
          <p:nvPr>
            <p:ph type="title"/>
          </p:nvPr>
        </p:nvSpPr>
        <p:spPr/>
        <p:txBody>
          <a:bodyPr/>
          <a:lstStyle/>
          <a:p>
            <a:pPr algn="ctr"/>
            <a:r>
              <a:rPr lang="en-GB" dirty="0">
                <a:latin typeface="Georgia" panose="02040502050405020303" pitchFamily="18" charset="0"/>
              </a:rPr>
              <a:t>Broader themes</a:t>
            </a:r>
          </a:p>
        </p:txBody>
      </p:sp>
      <p:sp>
        <p:nvSpPr>
          <p:cNvPr id="6" name="Content Placeholder 5">
            <a:extLst>
              <a:ext uri="{FF2B5EF4-FFF2-40B4-BE49-F238E27FC236}">
                <a16:creationId xmlns:a16="http://schemas.microsoft.com/office/drawing/2014/main" id="{336A2CE9-9830-B895-3C68-56E4B4D27CB7}"/>
              </a:ext>
            </a:extLst>
          </p:cNvPr>
          <p:cNvSpPr>
            <a:spLocks noGrp="1"/>
          </p:cNvSpPr>
          <p:nvPr>
            <p:ph idx="1"/>
          </p:nvPr>
        </p:nvSpPr>
        <p:spPr/>
        <p:txBody>
          <a:bodyPr/>
          <a:lstStyle/>
          <a:p>
            <a:pPr marL="0" indent="0" algn="ctr">
              <a:buNone/>
            </a:pPr>
            <a:r>
              <a:rPr lang="en-GB" i="1" dirty="0">
                <a:latin typeface="Georgia" panose="02040502050405020303" pitchFamily="18" charset="0"/>
              </a:rPr>
              <a:t>Always think about the big picture too…</a:t>
            </a:r>
          </a:p>
        </p:txBody>
      </p:sp>
      <p:sp>
        <p:nvSpPr>
          <p:cNvPr id="7" name="Slide Number Placeholder 6">
            <a:extLst>
              <a:ext uri="{FF2B5EF4-FFF2-40B4-BE49-F238E27FC236}">
                <a16:creationId xmlns:a16="http://schemas.microsoft.com/office/drawing/2014/main" id="{86B532D1-8D00-F9D3-D987-9F289EB73813}"/>
              </a:ext>
            </a:extLst>
          </p:cNvPr>
          <p:cNvSpPr>
            <a:spLocks noGrp="1"/>
          </p:cNvSpPr>
          <p:nvPr>
            <p:ph type="sldNum" sz="quarter" idx="12"/>
          </p:nvPr>
        </p:nvSpPr>
        <p:spPr/>
        <p:txBody>
          <a:bodyPr/>
          <a:lstStyle/>
          <a:p>
            <a:fld id="{F32283A5-02D5-4F1E-B3DC-75FBA3CCA1CD}" type="slidenum">
              <a:rPr lang="en-GB" smtClean="0"/>
              <a:t>60</a:t>
            </a:fld>
            <a:endParaRPr lang="en-GB"/>
          </a:p>
        </p:txBody>
      </p:sp>
    </p:spTree>
    <p:extLst>
      <p:ext uri="{BB962C8B-B14F-4D97-AF65-F5344CB8AC3E}">
        <p14:creationId xmlns:p14="http://schemas.microsoft.com/office/powerpoint/2010/main" val="2405683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BE2D-6516-66EE-A25F-99C2949ED245}"/>
              </a:ext>
            </a:extLst>
          </p:cNvPr>
          <p:cNvSpPr>
            <a:spLocks noGrp="1"/>
          </p:cNvSpPr>
          <p:nvPr>
            <p:ph type="title"/>
          </p:nvPr>
        </p:nvSpPr>
        <p:spPr/>
        <p:txBody>
          <a:bodyPr>
            <a:normAutofit/>
          </a:bodyPr>
          <a:lstStyle/>
          <a:p>
            <a:r>
              <a:rPr lang="en-GB" sz="3200" dirty="0">
                <a:latin typeface="Georgia" panose="02040502050405020303" pitchFamily="18" charset="0"/>
              </a:rPr>
              <a:t>Choose colours carefully</a:t>
            </a:r>
          </a:p>
        </p:txBody>
      </p:sp>
      <p:sp>
        <p:nvSpPr>
          <p:cNvPr id="3" name="Content Placeholder 2">
            <a:extLst>
              <a:ext uri="{FF2B5EF4-FFF2-40B4-BE49-F238E27FC236}">
                <a16:creationId xmlns:a16="http://schemas.microsoft.com/office/drawing/2014/main" id="{1EB1019E-EDE6-EAD3-F48F-1237DD7BCA09}"/>
              </a:ext>
            </a:extLst>
          </p:cNvPr>
          <p:cNvSpPr>
            <a:spLocks noGrp="1"/>
          </p:cNvSpPr>
          <p:nvPr>
            <p:ph sz="half" idx="1"/>
          </p:nvPr>
        </p:nvSpPr>
        <p:spPr/>
        <p:txBody>
          <a:bodyPr>
            <a:normAutofit/>
          </a:bodyPr>
          <a:lstStyle/>
          <a:p>
            <a:pPr marL="0" indent="0">
              <a:buNone/>
            </a:pPr>
            <a:r>
              <a:rPr lang="en-GB" sz="2400" dirty="0">
                <a:solidFill>
                  <a:srgbClr val="FF0000"/>
                </a:solidFill>
                <a:latin typeface="Georgia" panose="02040502050405020303" pitchFamily="18" charset="0"/>
              </a:rPr>
              <a:t>Too </a:t>
            </a:r>
            <a:r>
              <a:rPr lang="en-GB" sz="2400" dirty="0">
                <a:solidFill>
                  <a:srgbClr val="FFC000"/>
                </a:solidFill>
                <a:latin typeface="Georgia" panose="02040502050405020303" pitchFamily="18" charset="0"/>
              </a:rPr>
              <a:t>many</a:t>
            </a:r>
            <a:r>
              <a:rPr lang="en-GB" sz="2400" dirty="0">
                <a:latin typeface="Georgia" panose="02040502050405020303" pitchFamily="18" charset="0"/>
              </a:rPr>
              <a:t> </a:t>
            </a:r>
            <a:r>
              <a:rPr lang="en-GB" sz="2400" dirty="0">
                <a:solidFill>
                  <a:srgbClr val="FFFF00"/>
                </a:solidFill>
                <a:latin typeface="Georgia" panose="02040502050405020303" pitchFamily="18" charset="0"/>
              </a:rPr>
              <a:t>colours</a:t>
            </a:r>
            <a:r>
              <a:rPr lang="en-GB" sz="2400" dirty="0">
                <a:latin typeface="Georgia" panose="02040502050405020303" pitchFamily="18" charset="0"/>
              </a:rPr>
              <a:t> </a:t>
            </a:r>
            <a:r>
              <a:rPr lang="en-GB" sz="2400" dirty="0">
                <a:solidFill>
                  <a:srgbClr val="92D050"/>
                </a:solidFill>
                <a:latin typeface="Georgia" panose="02040502050405020303" pitchFamily="18" charset="0"/>
              </a:rPr>
              <a:t>can</a:t>
            </a:r>
            <a:r>
              <a:rPr lang="en-GB" sz="2400" dirty="0">
                <a:latin typeface="Georgia" panose="02040502050405020303" pitchFamily="18" charset="0"/>
              </a:rPr>
              <a:t> </a:t>
            </a:r>
            <a:r>
              <a:rPr lang="en-GB" sz="2400" dirty="0">
                <a:solidFill>
                  <a:srgbClr val="0070C0"/>
                </a:solidFill>
                <a:latin typeface="Georgia" panose="02040502050405020303" pitchFamily="18" charset="0"/>
              </a:rPr>
              <a:t>confuse</a:t>
            </a:r>
            <a:r>
              <a:rPr lang="en-GB" sz="2400" dirty="0">
                <a:latin typeface="Georgia" panose="02040502050405020303" pitchFamily="18" charset="0"/>
              </a:rPr>
              <a:t>, </a:t>
            </a:r>
            <a:r>
              <a:rPr lang="en-GB" sz="2400" dirty="0">
                <a:solidFill>
                  <a:srgbClr val="002060"/>
                </a:solidFill>
                <a:latin typeface="Georgia" panose="02040502050405020303" pitchFamily="18" charset="0"/>
              </a:rPr>
              <a:t>not</a:t>
            </a:r>
            <a:r>
              <a:rPr lang="en-GB" sz="2400" dirty="0">
                <a:latin typeface="Georgia" panose="02040502050405020303" pitchFamily="18" charset="0"/>
              </a:rPr>
              <a:t> </a:t>
            </a:r>
            <a:r>
              <a:rPr lang="en-GB" sz="2400" dirty="0">
                <a:solidFill>
                  <a:srgbClr val="7030A0"/>
                </a:solidFill>
                <a:latin typeface="Georgia" panose="02040502050405020303" pitchFamily="18" charset="0"/>
              </a:rPr>
              <a:t>clarify</a:t>
            </a:r>
            <a:r>
              <a:rPr lang="en-GB" sz="2400" dirty="0">
                <a:latin typeface="Georgia" panose="02040502050405020303" pitchFamily="18" charset="0"/>
              </a:rPr>
              <a:t>. </a:t>
            </a:r>
          </a:p>
          <a:p>
            <a:pPr marL="0" indent="0">
              <a:buNone/>
            </a:pPr>
            <a:r>
              <a:rPr lang="en-GB" sz="2400" dirty="0">
                <a:latin typeface="Georgia" panose="02040502050405020303" pitchFamily="18" charset="0"/>
              </a:rPr>
              <a:t>Red and blue and orange and blue are good contrasting pairs. </a:t>
            </a:r>
          </a:p>
          <a:p>
            <a:pPr marL="0" indent="0">
              <a:buNone/>
            </a:pPr>
            <a:r>
              <a:rPr lang="en-GB" sz="2400" dirty="0">
                <a:latin typeface="Georgia" panose="02040502050405020303" pitchFamily="18" charset="0"/>
              </a:rPr>
              <a:t>Never use red and green together (colour blindness!) </a:t>
            </a:r>
          </a:p>
          <a:p>
            <a:pPr marL="0" indent="0">
              <a:buNone/>
            </a:pPr>
            <a:r>
              <a:rPr lang="en-GB" sz="2400" dirty="0">
                <a:latin typeface="Georgia" panose="02040502050405020303" pitchFamily="18" charset="0"/>
              </a:rPr>
              <a:t>Rainbows are beautiful, but they belong in the sky. </a:t>
            </a:r>
          </a:p>
          <a:p>
            <a:pPr marL="0" indent="0">
              <a:buNone/>
            </a:pPr>
            <a:r>
              <a:rPr lang="en-GB" sz="2400" dirty="0">
                <a:latin typeface="Georgia" panose="02040502050405020303" pitchFamily="18" charset="0"/>
              </a:rPr>
              <a:t>Soften large patches of colour. </a:t>
            </a:r>
          </a:p>
          <a:p>
            <a:pPr marL="0" indent="0">
              <a:buNone/>
            </a:pPr>
            <a:r>
              <a:rPr lang="en-GB" sz="2400" dirty="0">
                <a:latin typeface="Georgia" panose="02040502050405020303" pitchFamily="18" charset="0"/>
              </a:rPr>
              <a:t>Black may seem boring but is a standard with good reason. </a:t>
            </a:r>
          </a:p>
        </p:txBody>
      </p:sp>
      <p:sp>
        <p:nvSpPr>
          <p:cNvPr id="4" name="Content Placeholder 3">
            <a:extLst>
              <a:ext uri="{FF2B5EF4-FFF2-40B4-BE49-F238E27FC236}">
                <a16:creationId xmlns:a16="http://schemas.microsoft.com/office/drawing/2014/main" id="{63E24D77-3237-A064-3CBF-E704BE6A43E5}"/>
              </a:ext>
            </a:extLst>
          </p:cNvPr>
          <p:cNvSpPr>
            <a:spLocks noGrp="1"/>
          </p:cNvSpPr>
          <p:nvPr>
            <p:ph sz="half" idx="2"/>
          </p:nvPr>
        </p:nvSpPr>
        <p:spPr/>
        <p:txBody>
          <a:bodyPr>
            <a:normAutofit/>
          </a:bodyPr>
          <a:lstStyle/>
          <a:p>
            <a:endParaRPr lang="en-GB"/>
          </a:p>
        </p:txBody>
      </p:sp>
      <p:sp>
        <p:nvSpPr>
          <p:cNvPr id="5" name="Slide Number Placeholder 4">
            <a:extLst>
              <a:ext uri="{FF2B5EF4-FFF2-40B4-BE49-F238E27FC236}">
                <a16:creationId xmlns:a16="http://schemas.microsoft.com/office/drawing/2014/main" id="{96435E76-A606-4E8C-5492-71500BD1B4B3}"/>
              </a:ext>
            </a:extLst>
          </p:cNvPr>
          <p:cNvSpPr>
            <a:spLocks noGrp="1"/>
          </p:cNvSpPr>
          <p:nvPr>
            <p:ph type="sldNum" sz="quarter" idx="12"/>
          </p:nvPr>
        </p:nvSpPr>
        <p:spPr/>
        <p:txBody>
          <a:bodyPr/>
          <a:lstStyle/>
          <a:p>
            <a:fld id="{F32283A5-02D5-4F1E-B3DC-75FBA3CCA1CD}" type="slidenum">
              <a:rPr lang="en-GB" smtClean="0"/>
              <a:t>61</a:t>
            </a:fld>
            <a:endParaRPr lang="en-GB"/>
          </a:p>
        </p:txBody>
      </p:sp>
    </p:spTree>
    <p:extLst>
      <p:ext uri="{BB962C8B-B14F-4D97-AF65-F5344CB8AC3E}">
        <p14:creationId xmlns:p14="http://schemas.microsoft.com/office/powerpoint/2010/main" val="2067862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9332-82CD-C358-91E4-4E6521921ABA}"/>
              </a:ext>
            </a:extLst>
          </p:cNvPr>
          <p:cNvSpPr>
            <a:spLocks noGrp="1"/>
          </p:cNvSpPr>
          <p:nvPr>
            <p:ph type="title"/>
          </p:nvPr>
        </p:nvSpPr>
        <p:spPr/>
        <p:txBody>
          <a:bodyPr>
            <a:normAutofit/>
          </a:bodyPr>
          <a:lstStyle/>
          <a:p>
            <a:r>
              <a:rPr lang="en-GB" sz="3200" dirty="0">
                <a:latin typeface="Georgia" panose="02040502050405020303" pitchFamily="18" charset="0"/>
              </a:rPr>
              <a:t>Transparency helps readability </a:t>
            </a:r>
          </a:p>
        </p:txBody>
      </p:sp>
      <p:sp>
        <p:nvSpPr>
          <p:cNvPr id="3" name="Content Placeholder 2">
            <a:extLst>
              <a:ext uri="{FF2B5EF4-FFF2-40B4-BE49-F238E27FC236}">
                <a16:creationId xmlns:a16="http://schemas.microsoft.com/office/drawing/2014/main" id="{9F987AFA-22F5-6AD4-569A-F6AA195DF3BF}"/>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Reducing and clarifying overlap on scatter plots with many data points is perhaps the most obvious application of transparency. </a:t>
            </a:r>
          </a:p>
          <a:p>
            <a:pPr marL="0" indent="0">
              <a:buNone/>
            </a:pPr>
            <a:r>
              <a:rPr lang="en-GB" sz="2400" dirty="0">
                <a:latin typeface="Georgia" panose="02040502050405020303" pitchFamily="18" charset="0"/>
              </a:rPr>
              <a:t>Showing probability densities as areas is another good example.  The interpretation of area as representing probability ties in with any virtue it has psychologically. </a:t>
            </a:r>
          </a:p>
        </p:txBody>
      </p:sp>
      <p:sp>
        <p:nvSpPr>
          <p:cNvPr id="4" name="Content Placeholder 3">
            <a:extLst>
              <a:ext uri="{FF2B5EF4-FFF2-40B4-BE49-F238E27FC236}">
                <a16:creationId xmlns:a16="http://schemas.microsoft.com/office/drawing/2014/main" id="{5694E6D8-E642-6602-ED21-0D2F9A7FE435}"/>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Showing convex hulls is another. On a scatter plot a convex hull is the smallest convex polygon including a (sub)set of points.  Here </a:t>
            </a:r>
            <a:r>
              <a:rPr lang="en-GB" sz="2400" i="1" dirty="0">
                <a:latin typeface="Georgia" panose="02040502050405020303" pitchFamily="18" charset="0"/>
              </a:rPr>
              <a:t>include </a:t>
            </a:r>
            <a:r>
              <a:rPr lang="en-GB" sz="2400" dirty="0">
                <a:latin typeface="Georgia" panose="02040502050405020303" pitchFamily="18" charset="0"/>
              </a:rPr>
              <a:t>implies that data points are either vertices (corners) or inside the polygon. </a:t>
            </a:r>
          </a:p>
          <a:p>
            <a:pPr marL="0" indent="0">
              <a:buNone/>
            </a:pPr>
            <a:r>
              <a:rPr lang="en-GB" sz="2400" dirty="0">
                <a:latin typeface="Georgia" panose="02040502050405020303" pitchFamily="18" charset="0"/>
              </a:rPr>
              <a:t>See </a:t>
            </a:r>
            <a:r>
              <a:rPr lang="en-GB" sz="2400" dirty="0">
                <a:latin typeface="Georgia" panose="02040502050405020303" pitchFamily="18" charset="0"/>
                <a:hlinkClick r:id="rId2"/>
              </a:rPr>
              <a:t>this </a:t>
            </a:r>
            <a:r>
              <a:rPr lang="en-GB" sz="2400" dirty="0" err="1">
                <a:latin typeface="Georgia" panose="02040502050405020303" pitchFamily="18" charset="0"/>
                <a:hlinkClick r:id="rId2"/>
              </a:rPr>
              <a:t>Statalist</a:t>
            </a:r>
            <a:r>
              <a:rPr lang="en-GB" sz="2400" dirty="0">
                <a:latin typeface="Georgia" panose="02040502050405020303" pitchFamily="18" charset="0"/>
                <a:hlinkClick r:id="rId2"/>
              </a:rPr>
              <a:t> thread</a:t>
            </a:r>
            <a:r>
              <a:rPr lang="en-GB" sz="2400" dirty="0">
                <a:latin typeface="Georgia" panose="02040502050405020303" pitchFamily="18" charset="0"/>
              </a:rPr>
              <a:t> if interested in convex hulls.</a:t>
            </a:r>
          </a:p>
        </p:txBody>
      </p:sp>
      <p:sp>
        <p:nvSpPr>
          <p:cNvPr id="5" name="Slide Number Placeholder 4">
            <a:extLst>
              <a:ext uri="{FF2B5EF4-FFF2-40B4-BE49-F238E27FC236}">
                <a16:creationId xmlns:a16="http://schemas.microsoft.com/office/drawing/2014/main" id="{88F370F9-3FC3-09AA-7A74-57C8AF985128}"/>
              </a:ext>
            </a:extLst>
          </p:cNvPr>
          <p:cNvSpPr>
            <a:spLocks noGrp="1"/>
          </p:cNvSpPr>
          <p:nvPr>
            <p:ph type="sldNum" sz="quarter" idx="12"/>
          </p:nvPr>
        </p:nvSpPr>
        <p:spPr/>
        <p:txBody>
          <a:bodyPr/>
          <a:lstStyle/>
          <a:p>
            <a:fld id="{F32283A5-02D5-4F1E-B3DC-75FBA3CCA1CD}" type="slidenum">
              <a:rPr lang="en-GB" smtClean="0"/>
              <a:t>62</a:t>
            </a:fld>
            <a:endParaRPr lang="en-GB"/>
          </a:p>
        </p:txBody>
      </p:sp>
    </p:spTree>
    <p:extLst>
      <p:ext uri="{BB962C8B-B14F-4D97-AF65-F5344CB8AC3E}">
        <p14:creationId xmlns:p14="http://schemas.microsoft.com/office/powerpoint/2010/main" val="1467502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7251EC-D662-F912-37EE-953805E4E2B7}"/>
              </a:ext>
            </a:extLst>
          </p:cNvPr>
          <p:cNvSpPr>
            <a:spLocks noGrp="1"/>
          </p:cNvSpPr>
          <p:nvPr>
            <p:ph type="sldNum" sz="quarter" idx="12"/>
          </p:nvPr>
        </p:nvSpPr>
        <p:spPr/>
        <p:txBody>
          <a:bodyPr/>
          <a:lstStyle/>
          <a:p>
            <a:fld id="{F32283A5-02D5-4F1E-B3DC-75FBA3CCA1CD}" type="slidenum">
              <a:rPr lang="en-GB" smtClean="0"/>
              <a:t>63</a:t>
            </a:fld>
            <a:endParaRPr lang="en-GB"/>
          </a:p>
        </p:txBody>
      </p:sp>
      <p:pic>
        <p:nvPicPr>
          <p:cNvPr id="7" name="Picture 6">
            <a:extLst>
              <a:ext uri="{FF2B5EF4-FFF2-40B4-BE49-F238E27FC236}">
                <a16:creationId xmlns:a16="http://schemas.microsoft.com/office/drawing/2014/main" id="{F690050F-EB67-BF9B-3D14-144E38B78EF0}"/>
              </a:ext>
            </a:extLst>
          </p:cNvPr>
          <p:cNvPicPr>
            <a:picLocks noChangeAspect="1"/>
          </p:cNvPicPr>
          <p:nvPr/>
        </p:nvPicPr>
        <p:blipFill>
          <a:blip r:embed="rId2"/>
          <a:stretch>
            <a:fillRect/>
          </a:stretch>
        </p:blipFill>
        <p:spPr>
          <a:xfrm>
            <a:off x="1297533" y="548640"/>
            <a:ext cx="9596933" cy="5760720"/>
          </a:xfrm>
          <a:prstGeom prst="rect">
            <a:avLst/>
          </a:prstGeom>
        </p:spPr>
      </p:pic>
    </p:spTree>
    <p:extLst>
      <p:ext uri="{BB962C8B-B14F-4D97-AF65-F5344CB8AC3E}">
        <p14:creationId xmlns:p14="http://schemas.microsoft.com/office/powerpoint/2010/main" val="380086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CAF0-1D94-2BC8-4596-BB5C3344D810}"/>
              </a:ext>
            </a:extLst>
          </p:cNvPr>
          <p:cNvSpPr>
            <a:spLocks noGrp="1"/>
          </p:cNvSpPr>
          <p:nvPr>
            <p:ph type="title"/>
          </p:nvPr>
        </p:nvSpPr>
        <p:spPr/>
        <p:txBody>
          <a:bodyPr>
            <a:normAutofit/>
          </a:bodyPr>
          <a:lstStyle/>
          <a:p>
            <a:r>
              <a:rPr lang="en-GB" sz="3200" dirty="0">
                <a:latin typeface="Georgia" panose="02040502050405020303" pitchFamily="18" charset="0"/>
              </a:rPr>
              <a:t>Show differences</a:t>
            </a:r>
          </a:p>
        </p:txBody>
      </p:sp>
      <p:sp>
        <p:nvSpPr>
          <p:cNvPr id="3" name="Content Placeholder 2">
            <a:extLst>
              <a:ext uri="{FF2B5EF4-FFF2-40B4-BE49-F238E27FC236}">
                <a16:creationId xmlns:a16="http://schemas.microsoft.com/office/drawing/2014/main" id="{37E1E964-5B62-45B4-6790-FE1F8A1E8640}"/>
              </a:ext>
            </a:extLst>
          </p:cNvPr>
          <p:cNvSpPr>
            <a:spLocks noGrp="1"/>
          </p:cNvSpPr>
          <p:nvPr>
            <p:ph sz="half" idx="1"/>
          </p:nvPr>
        </p:nvSpPr>
        <p:spPr/>
        <p:txBody>
          <a:bodyPr>
            <a:normAutofit lnSpcReduction="10000"/>
          </a:bodyPr>
          <a:lstStyle/>
          <a:p>
            <a:pPr marL="0" indent="0">
              <a:buNone/>
            </a:pPr>
            <a:r>
              <a:rPr lang="en-GB" sz="2400" dirty="0">
                <a:latin typeface="Georgia" panose="02040502050405020303" pitchFamily="18" charset="0"/>
              </a:rPr>
              <a:t>All graphical purposes need or imply  comparisons.  Comparisons often require focus on differences between values – possibly on a transformed scale. </a:t>
            </a:r>
          </a:p>
          <a:p>
            <a:pPr marL="0" indent="0">
              <a:buNone/>
            </a:pPr>
            <a:r>
              <a:rPr lang="en-GB" sz="2400" dirty="0">
                <a:latin typeface="Georgia" panose="02040502050405020303" pitchFamily="18" charset="0"/>
              </a:rPr>
              <a:t>If your interest is in differences, why not calculate and plot them directly? </a:t>
            </a:r>
          </a:p>
          <a:p>
            <a:pPr marL="0" indent="0">
              <a:buNone/>
            </a:pPr>
            <a:r>
              <a:rPr lang="en-GB" sz="2400" dirty="0">
                <a:latin typeface="Georgia" panose="02040502050405020303" pitchFamily="18" charset="0"/>
              </a:rPr>
              <a:t>Examples  include </a:t>
            </a:r>
          </a:p>
          <a:p>
            <a:pPr>
              <a:buFont typeface="Symbol" panose="05050102010706020507" pitchFamily="18" charset="2"/>
              <a:buChar char="à"/>
            </a:pPr>
            <a:r>
              <a:rPr lang="en-GB" sz="2400" dirty="0">
                <a:latin typeface="Georgia" panose="02040502050405020303" pitchFamily="18" charset="0"/>
              </a:rPr>
              <a:t>residual plots </a:t>
            </a:r>
          </a:p>
          <a:p>
            <a:pPr>
              <a:buFont typeface="Symbol" panose="05050102010706020507" pitchFamily="18" charset="2"/>
              <a:buChar char="à"/>
            </a:pPr>
            <a:r>
              <a:rPr lang="en-GB" sz="2400" dirty="0">
                <a:latin typeface="Georgia" panose="02040502050405020303" pitchFamily="18" charset="0"/>
              </a:rPr>
              <a:t>plots of differences versus means </a:t>
            </a:r>
          </a:p>
          <a:p>
            <a:pPr>
              <a:buFont typeface="Symbol" panose="05050102010706020507" pitchFamily="18" charset="2"/>
              <a:buChar char="à"/>
            </a:pPr>
            <a:r>
              <a:rPr lang="en-GB" sz="2400" dirty="0">
                <a:latin typeface="Georgia" panose="02040502050405020303" pitchFamily="18" charset="0"/>
              </a:rPr>
              <a:t>plots of differences between corresponding quantiles. </a:t>
            </a:r>
          </a:p>
        </p:txBody>
      </p:sp>
      <p:sp>
        <p:nvSpPr>
          <p:cNvPr id="4" name="Content Placeholder 3">
            <a:extLst>
              <a:ext uri="{FF2B5EF4-FFF2-40B4-BE49-F238E27FC236}">
                <a16:creationId xmlns:a16="http://schemas.microsoft.com/office/drawing/2014/main" id="{D84426F0-3F2B-D0AF-6089-826B754168E9}"/>
              </a:ext>
            </a:extLst>
          </p:cNvPr>
          <p:cNvSpPr>
            <a:spLocks noGrp="1"/>
          </p:cNvSpPr>
          <p:nvPr>
            <p:ph sz="half" idx="2"/>
          </p:nvPr>
        </p:nvSpPr>
        <p:spPr/>
        <p:txBody>
          <a:bodyPr>
            <a:normAutofit lnSpcReduction="10000"/>
          </a:bodyPr>
          <a:lstStyle/>
          <a:p>
            <a:pPr marL="0" indent="0">
              <a:buNone/>
            </a:pPr>
            <a:r>
              <a:rPr lang="en-GB" sz="2400" dirty="0">
                <a:latin typeface="Georgia" panose="02040502050405020303" pitchFamily="18" charset="0"/>
              </a:rPr>
              <a:t>The example following shows weight changes of anorexic girls under different treatments.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See </a:t>
            </a:r>
            <a:r>
              <a:rPr lang="en-GB" sz="2400" i="1" dirty="0">
                <a:latin typeface="Georgia" panose="02040502050405020303" pitchFamily="18" charset="0"/>
              </a:rPr>
              <a:t>SJ</a:t>
            </a:r>
            <a:r>
              <a:rPr lang="en-GB" sz="2400" dirty="0">
                <a:latin typeface="Georgia" panose="02040502050405020303" pitchFamily="18" charset="0"/>
              </a:rPr>
              <a:t> 9: 621–639 (2009) and            </a:t>
            </a:r>
            <a:r>
              <a:rPr lang="en-GB" sz="2400" i="1" dirty="0">
                <a:latin typeface="Georgia" panose="02040502050405020303" pitchFamily="18" charset="0"/>
              </a:rPr>
              <a:t>SJ </a:t>
            </a:r>
            <a:r>
              <a:rPr lang="en-GB" sz="2400" dirty="0">
                <a:latin typeface="Georgia" panose="02040502050405020303" pitchFamily="18" charset="0"/>
              </a:rPr>
              <a:t>24(4): in press (2024). </a:t>
            </a:r>
          </a:p>
        </p:txBody>
      </p:sp>
      <p:sp>
        <p:nvSpPr>
          <p:cNvPr id="5" name="Slide Number Placeholder 4">
            <a:extLst>
              <a:ext uri="{FF2B5EF4-FFF2-40B4-BE49-F238E27FC236}">
                <a16:creationId xmlns:a16="http://schemas.microsoft.com/office/drawing/2014/main" id="{52E2FF22-46A3-4369-7719-DC76E24C0003}"/>
              </a:ext>
            </a:extLst>
          </p:cNvPr>
          <p:cNvSpPr>
            <a:spLocks noGrp="1"/>
          </p:cNvSpPr>
          <p:nvPr>
            <p:ph type="sldNum" sz="quarter" idx="12"/>
          </p:nvPr>
        </p:nvSpPr>
        <p:spPr/>
        <p:txBody>
          <a:bodyPr/>
          <a:lstStyle/>
          <a:p>
            <a:fld id="{F32283A5-02D5-4F1E-B3DC-75FBA3CCA1CD}" type="slidenum">
              <a:rPr lang="en-GB" smtClean="0"/>
              <a:t>64</a:t>
            </a:fld>
            <a:endParaRPr lang="en-GB"/>
          </a:p>
        </p:txBody>
      </p:sp>
    </p:spTree>
    <p:extLst>
      <p:ext uri="{BB962C8B-B14F-4D97-AF65-F5344CB8AC3E}">
        <p14:creationId xmlns:p14="http://schemas.microsoft.com/office/powerpoint/2010/main" val="3466322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4AD368-D355-5963-048C-7897887FF099}"/>
              </a:ext>
            </a:extLst>
          </p:cNvPr>
          <p:cNvSpPr>
            <a:spLocks noGrp="1"/>
          </p:cNvSpPr>
          <p:nvPr>
            <p:ph type="sldNum" sz="quarter" idx="12"/>
          </p:nvPr>
        </p:nvSpPr>
        <p:spPr/>
        <p:txBody>
          <a:bodyPr/>
          <a:lstStyle/>
          <a:p>
            <a:fld id="{F32283A5-02D5-4F1E-B3DC-75FBA3CCA1CD}" type="slidenum">
              <a:rPr lang="en-GB" smtClean="0"/>
              <a:t>65</a:t>
            </a:fld>
            <a:endParaRPr lang="en-GB"/>
          </a:p>
        </p:txBody>
      </p:sp>
      <p:pic>
        <p:nvPicPr>
          <p:cNvPr id="7" name="Picture 6">
            <a:extLst>
              <a:ext uri="{FF2B5EF4-FFF2-40B4-BE49-F238E27FC236}">
                <a16:creationId xmlns:a16="http://schemas.microsoft.com/office/drawing/2014/main" id="{08F92473-FD3C-0B25-1989-08023B5B8EF0}"/>
              </a:ext>
            </a:extLst>
          </p:cNvPr>
          <p:cNvPicPr>
            <a:picLocks noChangeAspect="1"/>
          </p:cNvPicPr>
          <p:nvPr/>
        </p:nvPicPr>
        <p:blipFill>
          <a:blip r:embed="rId2"/>
          <a:stretch>
            <a:fillRect/>
          </a:stretch>
        </p:blipFill>
        <p:spPr>
          <a:xfrm>
            <a:off x="1297533" y="673509"/>
            <a:ext cx="9596933" cy="5760720"/>
          </a:xfrm>
          <a:prstGeom prst="rect">
            <a:avLst/>
          </a:prstGeom>
        </p:spPr>
      </p:pic>
    </p:spTree>
    <p:extLst>
      <p:ext uri="{BB962C8B-B14F-4D97-AF65-F5344CB8AC3E}">
        <p14:creationId xmlns:p14="http://schemas.microsoft.com/office/powerpoint/2010/main" val="2298413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2001BF-A1DB-1138-9EFE-D8AF58D4336C}"/>
              </a:ext>
            </a:extLst>
          </p:cNvPr>
          <p:cNvSpPr>
            <a:spLocks noGrp="1"/>
          </p:cNvSpPr>
          <p:nvPr>
            <p:ph type="sldNum" sz="quarter" idx="12"/>
          </p:nvPr>
        </p:nvSpPr>
        <p:spPr/>
        <p:txBody>
          <a:bodyPr/>
          <a:lstStyle/>
          <a:p>
            <a:fld id="{F32283A5-02D5-4F1E-B3DC-75FBA3CCA1CD}" type="slidenum">
              <a:rPr lang="en-GB" smtClean="0"/>
              <a:t>66</a:t>
            </a:fld>
            <a:endParaRPr lang="en-GB"/>
          </a:p>
        </p:txBody>
      </p:sp>
      <p:pic>
        <p:nvPicPr>
          <p:cNvPr id="7" name="Picture 6">
            <a:extLst>
              <a:ext uri="{FF2B5EF4-FFF2-40B4-BE49-F238E27FC236}">
                <a16:creationId xmlns:a16="http://schemas.microsoft.com/office/drawing/2014/main" id="{7EEC1C60-0D98-99CE-6C90-6ECAC50D1258}"/>
              </a:ext>
            </a:extLst>
          </p:cNvPr>
          <p:cNvPicPr>
            <a:picLocks noChangeAspect="1"/>
          </p:cNvPicPr>
          <p:nvPr/>
        </p:nvPicPr>
        <p:blipFill>
          <a:blip r:embed="rId2"/>
          <a:stretch>
            <a:fillRect/>
          </a:stretch>
        </p:blipFill>
        <p:spPr>
          <a:xfrm>
            <a:off x="1508318" y="447368"/>
            <a:ext cx="9596933" cy="5760720"/>
          </a:xfrm>
          <a:prstGeom prst="rect">
            <a:avLst/>
          </a:prstGeom>
        </p:spPr>
      </p:pic>
    </p:spTree>
    <p:extLst>
      <p:ext uri="{BB962C8B-B14F-4D97-AF65-F5344CB8AC3E}">
        <p14:creationId xmlns:p14="http://schemas.microsoft.com/office/powerpoint/2010/main" val="3977652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7797-482A-FF48-AFDA-B86DA08EF562}"/>
              </a:ext>
            </a:extLst>
          </p:cNvPr>
          <p:cNvSpPr>
            <a:spLocks noGrp="1"/>
          </p:cNvSpPr>
          <p:nvPr>
            <p:ph type="title"/>
          </p:nvPr>
        </p:nvSpPr>
        <p:spPr/>
        <p:txBody>
          <a:bodyPr>
            <a:normAutofit/>
          </a:bodyPr>
          <a:lstStyle/>
          <a:p>
            <a:r>
              <a:rPr lang="en-GB" sz="3200" dirty="0">
                <a:latin typeface="Georgia" panose="02040502050405020303" pitchFamily="18" charset="0"/>
              </a:rPr>
              <a:t>Sorting helps</a:t>
            </a:r>
          </a:p>
        </p:txBody>
      </p:sp>
      <p:sp>
        <p:nvSpPr>
          <p:cNvPr id="3" name="Content Placeholder 2">
            <a:extLst>
              <a:ext uri="{FF2B5EF4-FFF2-40B4-BE49-F238E27FC236}">
                <a16:creationId xmlns:a16="http://schemas.microsoft.com/office/drawing/2014/main" id="{C914F43C-C046-41DB-E313-1673192EAAC1}"/>
              </a:ext>
            </a:extLst>
          </p:cNvPr>
          <p:cNvSpPr>
            <a:spLocks noGrp="1"/>
          </p:cNvSpPr>
          <p:nvPr>
            <p:ph sz="half" idx="1"/>
          </p:nvPr>
        </p:nvSpPr>
        <p:spPr>
          <a:xfrm>
            <a:off x="718930" y="1825625"/>
            <a:ext cx="5181600" cy="4351338"/>
          </a:xfrm>
        </p:spPr>
        <p:txBody>
          <a:bodyPr>
            <a:normAutofit/>
          </a:bodyPr>
          <a:lstStyle/>
          <a:p>
            <a:pPr marL="0" indent="0">
              <a:buNone/>
            </a:pPr>
            <a:r>
              <a:rPr lang="en-GB" sz="2400" dirty="0">
                <a:latin typeface="Georgia" panose="02040502050405020303" pitchFamily="18" charset="0"/>
              </a:rPr>
              <a:t>The order in which data arrive may be arbitrary or uninformative.</a:t>
            </a:r>
          </a:p>
          <a:p>
            <a:pPr marL="0" indent="0">
              <a:buNone/>
            </a:pPr>
            <a:r>
              <a:rPr lang="en-GB" sz="2400" dirty="0">
                <a:latin typeface="Georgia" panose="02040502050405020303" pitchFamily="18" charset="0"/>
              </a:rPr>
              <a:t>Alphabetical or identifier order may be a particularly dopey default for graphics.  </a:t>
            </a:r>
          </a:p>
          <a:p>
            <a:pPr marL="0" indent="0">
              <a:buNone/>
            </a:pPr>
            <a:r>
              <a:rPr lang="en-GB" sz="2400" dirty="0">
                <a:latin typeface="Georgia" panose="02040502050405020303" pitchFamily="18" charset="0"/>
              </a:rPr>
              <a:t>Sort instead on amount or count, latest value, or anything closer to the problem.</a:t>
            </a:r>
          </a:p>
          <a:p>
            <a:pPr marL="0" indent="0">
              <a:buNone/>
            </a:pPr>
            <a:r>
              <a:rPr lang="en-GB" sz="2400" dirty="0">
                <a:latin typeface="Georgia" panose="02040502050405020303" pitchFamily="18" charset="0"/>
              </a:rPr>
              <a:t>Among other methods, consider the </a:t>
            </a:r>
            <a:r>
              <a:rPr lang="en-GB" sz="2400" dirty="0" err="1">
                <a:latin typeface="Lucida Console" panose="020B0609040504020204" pitchFamily="49" charset="0"/>
              </a:rPr>
              <a:t>myaxis</a:t>
            </a:r>
            <a:r>
              <a:rPr lang="en-GB" sz="2400" dirty="0">
                <a:latin typeface="Lucida Console" panose="020B0609040504020204" pitchFamily="49" charset="0"/>
              </a:rPr>
              <a:t> </a:t>
            </a:r>
            <a:r>
              <a:rPr lang="en-GB" sz="2400" dirty="0">
                <a:latin typeface="Georgia" panose="02040502050405020303" pitchFamily="18" charset="0"/>
              </a:rPr>
              <a:t>command from </a:t>
            </a:r>
            <a:r>
              <a:rPr lang="en-GB" sz="2400" i="1" dirty="0">
                <a:latin typeface="Georgia" panose="02040502050405020303" pitchFamily="18" charset="0"/>
              </a:rPr>
              <a:t>SJ </a:t>
            </a:r>
            <a:r>
              <a:rPr lang="en-GB" sz="2400" dirty="0">
                <a:latin typeface="Georgia" panose="02040502050405020303" pitchFamily="18" charset="0"/>
              </a:rPr>
              <a:t>21: 818–837 (2021). </a:t>
            </a:r>
          </a:p>
        </p:txBody>
      </p:sp>
      <p:sp>
        <p:nvSpPr>
          <p:cNvPr id="4" name="Content Placeholder 3">
            <a:extLst>
              <a:ext uri="{FF2B5EF4-FFF2-40B4-BE49-F238E27FC236}">
                <a16:creationId xmlns:a16="http://schemas.microsoft.com/office/drawing/2014/main" id="{A7093112-0660-1780-D507-AB005018680E}"/>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In the original paper for the following example, both Welsh county names and land uses were ordered alphabetically. </a:t>
            </a:r>
          </a:p>
          <a:p>
            <a:pPr marL="0" indent="0">
              <a:buNone/>
            </a:pPr>
            <a:r>
              <a:rPr lang="en-GB" sz="2400" dirty="0">
                <a:latin typeface="Georgia" panose="02040502050405020303" pitchFamily="18" charset="0"/>
              </a:rPr>
              <a:t>Howard </a:t>
            </a:r>
            <a:r>
              <a:rPr lang="en-GB" sz="2400" dirty="0" err="1">
                <a:latin typeface="Georgia" panose="02040502050405020303" pitchFamily="18" charset="0"/>
              </a:rPr>
              <a:t>Wainer</a:t>
            </a:r>
            <a:r>
              <a:rPr lang="en-GB" sz="2400" dirty="0">
                <a:latin typeface="Georgia" panose="02040502050405020303" pitchFamily="18" charset="0"/>
              </a:rPr>
              <a:t> has rightly mocked this practice as Alabama first!       </a:t>
            </a:r>
          </a:p>
        </p:txBody>
      </p:sp>
      <p:sp>
        <p:nvSpPr>
          <p:cNvPr id="5" name="Slide Number Placeholder 4">
            <a:extLst>
              <a:ext uri="{FF2B5EF4-FFF2-40B4-BE49-F238E27FC236}">
                <a16:creationId xmlns:a16="http://schemas.microsoft.com/office/drawing/2014/main" id="{D1B9D133-0984-3133-C49A-BEE3FBFEBCE5}"/>
              </a:ext>
            </a:extLst>
          </p:cNvPr>
          <p:cNvSpPr>
            <a:spLocks noGrp="1"/>
          </p:cNvSpPr>
          <p:nvPr>
            <p:ph type="sldNum" sz="quarter" idx="12"/>
          </p:nvPr>
        </p:nvSpPr>
        <p:spPr/>
        <p:txBody>
          <a:bodyPr/>
          <a:lstStyle/>
          <a:p>
            <a:fld id="{F32283A5-02D5-4F1E-B3DC-75FBA3CCA1CD}" type="slidenum">
              <a:rPr lang="en-GB" smtClean="0"/>
              <a:t>67</a:t>
            </a:fld>
            <a:endParaRPr lang="en-GB"/>
          </a:p>
        </p:txBody>
      </p:sp>
    </p:spTree>
    <p:extLst>
      <p:ext uri="{BB962C8B-B14F-4D97-AF65-F5344CB8AC3E}">
        <p14:creationId xmlns:p14="http://schemas.microsoft.com/office/powerpoint/2010/main" val="2371329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F16C96-B330-4169-3AFB-BDB239722494}"/>
              </a:ext>
            </a:extLst>
          </p:cNvPr>
          <p:cNvSpPr>
            <a:spLocks noGrp="1"/>
          </p:cNvSpPr>
          <p:nvPr>
            <p:ph type="sldNum" sz="quarter" idx="12"/>
          </p:nvPr>
        </p:nvSpPr>
        <p:spPr/>
        <p:txBody>
          <a:bodyPr/>
          <a:lstStyle/>
          <a:p>
            <a:fld id="{F32283A5-02D5-4F1E-B3DC-75FBA3CCA1CD}" type="slidenum">
              <a:rPr lang="en-GB" smtClean="0"/>
              <a:t>68</a:t>
            </a:fld>
            <a:endParaRPr lang="en-GB"/>
          </a:p>
        </p:txBody>
      </p:sp>
      <p:pic>
        <p:nvPicPr>
          <p:cNvPr id="2" name="Picture 1">
            <a:extLst>
              <a:ext uri="{FF2B5EF4-FFF2-40B4-BE49-F238E27FC236}">
                <a16:creationId xmlns:a16="http://schemas.microsoft.com/office/drawing/2014/main" id="{DB609A9B-466C-60C6-71E8-1D58280B4B00}"/>
              </a:ext>
            </a:extLst>
          </p:cNvPr>
          <p:cNvPicPr>
            <a:picLocks noChangeAspect="1"/>
          </p:cNvPicPr>
          <p:nvPr/>
        </p:nvPicPr>
        <p:blipFill>
          <a:blip r:embed="rId2"/>
          <a:stretch>
            <a:fillRect/>
          </a:stretch>
        </p:blipFill>
        <p:spPr>
          <a:xfrm>
            <a:off x="780731" y="548640"/>
            <a:ext cx="9596933" cy="5760720"/>
          </a:xfrm>
          <a:prstGeom prst="rect">
            <a:avLst/>
          </a:prstGeom>
        </p:spPr>
      </p:pic>
    </p:spTree>
    <p:extLst>
      <p:ext uri="{BB962C8B-B14F-4D97-AF65-F5344CB8AC3E}">
        <p14:creationId xmlns:p14="http://schemas.microsoft.com/office/powerpoint/2010/main" val="2671312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09EB-32B8-26ED-1192-6A8112397CD1}"/>
              </a:ext>
            </a:extLst>
          </p:cNvPr>
          <p:cNvSpPr>
            <a:spLocks noGrp="1"/>
          </p:cNvSpPr>
          <p:nvPr>
            <p:ph type="title"/>
          </p:nvPr>
        </p:nvSpPr>
        <p:spPr/>
        <p:txBody>
          <a:bodyPr>
            <a:normAutofit/>
          </a:bodyPr>
          <a:lstStyle/>
          <a:p>
            <a:r>
              <a:rPr lang="en-GB" sz="3200" dirty="0">
                <a:latin typeface="Georgia" panose="02040502050405020303" pitchFamily="18" charset="0"/>
              </a:rPr>
              <a:t>Use small multiples</a:t>
            </a:r>
          </a:p>
        </p:txBody>
      </p:sp>
      <p:sp>
        <p:nvSpPr>
          <p:cNvPr id="3" name="Content Placeholder 2">
            <a:extLst>
              <a:ext uri="{FF2B5EF4-FFF2-40B4-BE49-F238E27FC236}">
                <a16:creationId xmlns:a16="http://schemas.microsoft.com/office/drawing/2014/main" id="{55CECD15-73F3-8F0A-61CB-D4520074830B}"/>
              </a:ext>
            </a:extLst>
          </p:cNvPr>
          <p:cNvSpPr>
            <a:spLocks noGrp="1"/>
          </p:cNvSpPr>
          <p:nvPr>
            <p:ph sz="half" idx="1"/>
          </p:nvPr>
        </p:nvSpPr>
        <p:spPr/>
        <p:txBody>
          <a:bodyPr>
            <a:normAutofit lnSpcReduction="10000"/>
          </a:bodyPr>
          <a:lstStyle/>
          <a:p>
            <a:pPr marL="0" indent="0">
              <a:buNone/>
            </a:pPr>
            <a:r>
              <a:rPr lang="en-GB" sz="2400" dirty="0">
                <a:latin typeface="Georgia" panose="02040502050405020303" pitchFamily="18" charset="0"/>
              </a:rPr>
              <a:t>Small multiples (Edward R, Tufte’s term) use the same idea repeatedly over multiple groups or variables. </a:t>
            </a:r>
          </a:p>
          <a:p>
            <a:pPr marL="0" indent="0">
              <a:buNone/>
            </a:pPr>
            <a:r>
              <a:rPr lang="en-GB" sz="2400" dirty="0">
                <a:latin typeface="Georgia" panose="02040502050405020303" pitchFamily="18" charset="0"/>
              </a:rPr>
              <a:t>Scatter plot matrices through </a:t>
            </a:r>
            <a:r>
              <a:rPr lang="en-GB" sz="2400" dirty="0">
                <a:latin typeface="Lucida Console" panose="020B0609040504020204" pitchFamily="49" charset="0"/>
              </a:rPr>
              <a:t>graph matrix </a:t>
            </a:r>
            <a:r>
              <a:rPr lang="en-GB" sz="2400" dirty="0">
                <a:latin typeface="Georgia" panose="02040502050405020303" pitchFamily="18" charset="0"/>
              </a:rPr>
              <a:t>are one example. Any graphical method that supports an </a:t>
            </a:r>
            <a:r>
              <a:rPr lang="en-GB" sz="2400" dirty="0">
                <a:latin typeface="Lucida Console" panose="020B0609040504020204" pitchFamily="49" charset="0"/>
              </a:rPr>
              <a:t>over() </a:t>
            </a:r>
            <a:r>
              <a:rPr lang="en-GB" sz="2400" dirty="0">
                <a:latin typeface="Georgia" panose="02040502050405020303" pitchFamily="18" charset="0"/>
              </a:rPr>
              <a:t>or a </a:t>
            </a:r>
            <a:r>
              <a:rPr lang="en-GB" sz="2400" dirty="0">
                <a:latin typeface="Lucida Console" panose="020B0609040504020204" pitchFamily="49" charset="0"/>
              </a:rPr>
              <a:t>by() </a:t>
            </a:r>
            <a:r>
              <a:rPr lang="en-GB" sz="2400" dirty="0">
                <a:latin typeface="Georgia" panose="02040502050405020303" pitchFamily="18" charset="0"/>
              </a:rPr>
              <a:t>option could be another.  </a:t>
            </a:r>
          </a:p>
          <a:p>
            <a:pPr marL="0" indent="0">
              <a:buNone/>
            </a:pPr>
            <a:r>
              <a:rPr lang="en-GB" sz="2400" dirty="0">
                <a:latin typeface="Georgia" panose="02040502050405020303" pitchFamily="18" charset="0"/>
              </a:rPr>
              <a:t>As a last resort, use </a:t>
            </a:r>
            <a:r>
              <a:rPr lang="en-GB" sz="2400" dirty="0">
                <a:latin typeface="Lucida Console" panose="020B0609040504020204" pitchFamily="49" charset="0"/>
              </a:rPr>
              <a:t>graph combine</a:t>
            </a:r>
            <a:r>
              <a:rPr lang="en-GB" sz="2400" dirty="0">
                <a:latin typeface="Georgia" panose="02040502050405020303" pitchFamily="18" charset="0"/>
              </a:rPr>
              <a:t>. </a:t>
            </a:r>
          </a:p>
          <a:p>
            <a:pPr marL="0" indent="0">
              <a:buNone/>
            </a:pPr>
            <a:r>
              <a:rPr lang="en-GB" sz="2400" dirty="0">
                <a:latin typeface="Georgia" panose="02040502050405020303" pitchFamily="18" charset="0"/>
              </a:rPr>
              <a:t>Before that, consider reshaping data to allow use of </a:t>
            </a:r>
            <a:r>
              <a:rPr lang="en-GB" sz="2400" dirty="0">
                <a:latin typeface="Lucida Console" panose="020B0609040504020204" pitchFamily="49" charset="0"/>
              </a:rPr>
              <a:t>by() </a:t>
            </a:r>
            <a:r>
              <a:rPr lang="en-GB" sz="2400" dirty="0">
                <a:latin typeface="Georgia" panose="02040502050405020303" pitchFamily="18" charset="0"/>
              </a:rPr>
              <a:t>or </a:t>
            </a:r>
            <a:r>
              <a:rPr lang="en-GB" sz="2400" dirty="0">
                <a:latin typeface="Lucida Console" panose="020B0609040504020204" pitchFamily="49" charset="0"/>
              </a:rPr>
              <a:t>over()</a:t>
            </a:r>
            <a:r>
              <a:rPr lang="en-GB" sz="2400" dirty="0">
                <a:latin typeface="Georgia" panose="02040502050405020303" pitchFamily="18" charset="0"/>
              </a:rPr>
              <a:t>. </a:t>
            </a:r>
          </a:p>
        </p:txBody>
      </p:sp>
      <p:sp>
        <p:nvSpPr>
          <p:cNvPr id="4" name="Content Placeholder 3">
            <a:extLst>
              <a:ext uri="{FF2B5EF4-FFF2-40B4-BE49-F238E27FC236}">
                <a16:creationId xmlns:a16="http://schemas.microsoft.com/office/drawing/2014/main" id="{755870FD-8487-7F97-D267-AA0F3C192535}"/>
              </a:ext>
            </a:extLst>
          </p:cNvPr>
          <p:cNvSpPr>
            <a:spLocks noGrp="1"/>
          </p:cNvSpPr>
          <p:nvPr>
            <p:ph sz="half" idx="2"/>
          </p:nvPr>
        </p:nvSpPr>
        <p:spPr/>
        <p:txBody>
          <a:bodyPr>
            <a:normAutofit lnSpcReduction="10000"/>
          </a:bodyPr>
          <a:lstStyle/>
          <a:p>
            <a:pPr marL="0" indent="0">
              <a:buNone/>
            </a:pPr>
            <a:endParaRPr lang="en-GB" dirty="0"/>
          </a:p>
        </p:txBody>
      </p:sp>
      <p:sp>
        <p:nvSpPr>
          <p:cNvPr id="5" name="Slide Number Placeholder 4">
            <a:extLst>
              <a:ext uri="{FF2B5EF4-FFF2-40B4-BE49-F238E27FC236}">
                <a16:creationId xmlns:a16="http://schemas.microsoft.com/office/drawing/2014/main" id="{CDDE4345-F1DB-6F6E-1715-6AC37246F95D}"/>
              </a:ext>
            </a:extLst>
          </p:cNvPr>
          <p:cNvSpPr>
            <a:spLocks noGrp="1"/>
          </p:cNvSpPr>
          <p:nvPr>
            <p:ph type="sldNum" sz="quarter" idx="12"/>
          </p:nvPr>
        </p:nvSpPr>
        <p:spPr/>
        <p:txBody>
          <a:bodyPr/>
          <a:lstStyle/>
          <a:p>
            <a:fld id="{F32283A5-02D5-4F1E-B3DC-75FBA3CCA1CD}" type="slidenum">
              <a:rPr lang="en-GB" smtClean="0"/>
              <a:t>69</a:t>
            </a:fld>
            <a:endParaRPr lang="en-GB"/>
          </a:p>
        </p:txBody>
      </p:sp>
    </p:spTree>
    <p:extLst>
      <p:ext uri="{BB962C8B-B14F-4D97-AF65-F5344CB8AC3E}">
        <p14:creationId xmlns:p14="http://schemas.microsoft.com/office/powerpoint/2010/main" val="362237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30AB-8543-40B0-3E0E-4E311A8FD3B4}"/>
              </a:ext>
            </a:extLst>
          </p:cNvPr>
          <p:cNvSpPr>
            <a:spLocks noGrp="1"/>
          </p:cNvSpPr>
          <p:nvPr>
            <p:ph type="title"/>
          </p:nvPr>
        </p:nvSpPr>
        <p:spPr/>
        <p:txBody>
          <a:bodyPr>
            <a:normAutofit/>
          </a:bodyPr>
          <a:lstStyle/>
          <a:p>
            <a:r>
              <a:rPr lang="en-GB" sz="3200" dirty="0">
                <a:latin typeface="Georgia" panose="02040502050405020303" pitchFamily="18" charset="0"/>
              </a:rPr>
              <a:t>Use open markers</a:t>
            </a:r>
            <a:endParaRPr lang="en-GB" sz="3200" dirty="0"/>
          </a:p>
        </p:txBody>
      </p:sp>
      <p:sp>
        <p:nvSpPr>
          <p:cNvPr id="3" name="Content Placeholder 2">
            <a:extLst>
              <a:ext uri="{FF2B5EF4-FFF2-40B4-BE49-F238E27FC236}">
                <a16:creationId xmlns:a16="http://schemas.microsoft.com/office/drawing/2014/main" id="{BC4E2FF4-9656-1D5C-53E1-C566846C1A18}"/>
              </a:ext>
            </a:extLst>
          </p:cNvPr>
          <p:cNvSpPr>
            <a:spLocks noGrp="1"/>
          </p:cNvSpPr>
          <p:nvPr>
            <p:ph idx="1"/>
          </p:nvPr>
        </p:nvSpPr>
        <p:spPr/>
        <p:txBody>
          <a:bodyPr/>
          <a:lstStyle/>
          <a:p>
            <a:pPr marL="0" indent="0">
              <a:buNone/>
            </a:pPr>
            <a:r>
              <a:rPr lang="en-GB" sz="2400" dirty="0">
                <a:latin typeface="Georgia" panose="02040502050405020303" pitchFamily="18" charset="0"/>
              </a:rPr>
              <a:t>To me open or hollow circles </a:t>
            </a:r>
            <a:r>
              <a:rPr lang="en-GB" sz="2400" dirty="0">
                <a:latin typeface="Lucida Console" panose="020B0609040504020204" pitchFamily="49" charset="0"/>
              </a:rPr>
              <a:t>Oh</a:t>
            </a:r>
            <a:r>
              <a:rPr lang="en-GB" sz="2400" dirty="0">
                <a:latin typeface="Georgia" panose="02040502050405020303" pitchFamily="18" charset="0"/>
              </a:rPr>
              <a:t> or </a:t>
            </a:r>
            <a:r>
              <a:rPr lang="en-GB" sz="2400" dirty="0">
                <a:latin typeface="Lucida Console" panose="020B0609040504020204" pitchFamily="49" charset="0"/>
              </a:rPr>
              <a:t>oh</a:t>
            </a:r>
            <a:r>
              <a:rPr lang="en-GB" sz="2400" dirty="0">
                <a:latin typeface="Georgia" panose="02040502050405020303" pitchFamily="18" charset="0"/>
              </a:rPr>
              <a:t> are the most suitable default marker symbols,  as they tolerate overlap well and are easier on the eye.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Other open markers, such as squares, diamonds and triangles, often work well too. </a:t>
            </a:r>
          </a:p>
          <a:p>
            <a:pPr marL="0" indent="0">
              <a:buNone/>
            </a:pPr>
            <a:endParaRPr lang="en-GB" dirty="0"/>
          </a:p>
          <a:p>
            <a:pPr marL="0" indent="0">
              <a:buNone/>
            </a:pPr>
            <a:r>
              <a:rPr lang="en-GB" sz="2400" dirty="0">
                <a:latin typeface="Georgia" panose="02040502050405020303" pitchFamily="18" charset="0"/>
              </a:rPr>
              <a:t>Plus  signs  </a:t>
            </a:r>
            <a:r>
              <a:rPr lang="en-GB" sz="2400" dirty="0">
                <a:latin typeface="Lucida Console" panose="020B0609040504020204" pitchFamily="49" charset="0"/>
              </a:rPr>
              <a:t>+ </a:t>
            </a:r>
            <a:r>
              <a:rPr lang="en-GB" sz="2400" dirty="0">
                <a:latin typeface="Georgia" panose="02040502050405020303" pitchFamily="18" charset="0"/>
              </a:rPr>
              <a:t>combine well with open markers, even when values are almost or exactly identical.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Resist the puzzling fashion that every marker is a solid circle! </a:t>
            </a:r>
          </a:p>
        </p:txBody>
      </p:sp>
      <p:sp>
        <p:nvSpPr>
          <p:cNvPr id="5" name="Slide Number Placeholder 4">
            <a:extLst>
              <a:ext uri="{FF2B5EF4-FFF2-40B4-BE49-F238E27FC236}">
                <a16:creationId xmlns:a16="http://schemas.microsoft.com/office/drawing/2014/main" id="{B35BA479-65C7-54C2-CF64-F51129FE76A1}"/>
              </a:ext>
            </a:extLst>
          </p:cNvPr>
          <p:cNvSpPr>
            <a:spLocks noGrp="1"/>
          </p:cNvSpPr>
          <p:nvPr>
            <p:ph type="sldNum" sz="quarter" idx="12"/>
          </p:nvPr>
        </p:nvSpPr>
        <p:spPr/>
        <p:txBody>
          <a:bodyPr/>
          <a:lstStyle/>
          <a:p>
            <a:fld id="{F32283A5-02D5-4F1E-B3DC-75FBA3CCA1CD}" type="slidenum">
              <a:rPr lang="en-GB" smtClean="0"/>
              <a:t>7</a:t>
            </a:fld>
            <a:endParaRPr lang="en-GB"/>
          </a:p>
        </p:txBody>
      </p:sp>
    </p:spTree>
    <p:extLst>
      <p:ext uri="{BB962C8B-B14F-4D97-AF65-F5344CB8AC3E}">
        <p14:creationId xmlns:p14="http://schemas.microsoft.com/office/powerpoint/2010/main" val="725971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32B1-B898-195D-A7F8-23B89FFD0617}"/>
              </a:ext>
            </a:extLst>
          </p:cNvPr>
          <p:cNvSpPr>
            <a:spLocks noGrp="1"/>
          </p:cNvSpPr>
          <p:nvPr>
            <p:ph type="title"/>
          </p:nvPr>
        </p:nvSpPr>
        <p:spPr/>
        <p:txBody>
          <a:bodyPr>
            <a:normAutofit/>
          </a:bodyPr>
          <a:lstStyle/>
          <a:p>
            <a:r>
              <a:rPr lang="en-GB" sz="3200" dirty="0">
                <a:latin typeface="Georgia" panose="02040502050405020303" pitchFamily="18" charset="0"/>
              </a:rPr>
              <a:t>Show the data! </a:t>
            </a:r>
          </a:p>
        </p:txBody>
      </p:sp>
      <p:sp>
        <p:nvSpPr>
          <p:cNvPr id="3" name="Content Placeholder 2">
            <a:extLst>
              <a:ext uri="{FF2B5EF4-FFF2-40B4-BE49-F238E27FC236}">
                <a16:creationId xmlns:a16="http://schemas.microsoft.com/office/drawing/2014/main" id="{279922E5-2DA7-EF3A-AAA2-73B438924BB3}"/>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To improve learning from data, credibility, and integrity,               show the data.</a:t>
            </a:r>
          </a:p>
          <a:p>
            <a:pPr marL="0" indent="0">
              <a:buNone/>
            </a:pPr>
            <a:r>
              <a:rPr lang="en-GB" sz="2400" dirty="0">
                <a:latin typeface="Georgia" panose="02040502050405020303" pitchFamily="18" charset="0"/>
              </a:rPr>
              <a:t>Edward R. Tufte. 2020. </a:t>
            </a:r>
            <a:r>
              <a:rPr lang="en-GB" sz="2400" i="1" dirty="0">
                <a:latin typeface="Georgia" panose="02040502050405020303" pitchFamily="18" charset="0"/>
              </a:rPr>
              <a:t>Seeing with Fresh Eyes: Meaning, Space, Data, Truth.</a:t>
            </a:r>
            <a:r>
              <a:rPr lang="en-GB" sz="2400" dirty="0">
                <a:latin typeface="Georgia" panose="02040502050405020303" pitchFamily="18" charset="0"/>
              </a:rPr>
              <a:t> Cheshire, CT: Graphics Press, p.101. </a:t>
            </a:r>
          </a:p>
          <a:p>
            <a:pPr marL="0" indent="0">
              <a:buNone/>
            </a:pPr>
            <a:endParaRPr lang="en-GB" dirty="0"/>
          </a:p>
        </p:txBody>
      </p:sp>
      <p:pic>
        <p:nvPicPr>
          <p:cNvPr id="1028" name="Picture 4" descr="Tufte (age 73) during his one-day course in Dallas, May 21, 2015">
            <a:extLst>
              <a:ext uri="{FF2B5EF4-FFF2-40B4-BE49-F238E27FC236}">
                <a16:creationId xmlns:a16="http://schemas.microsoft.com/office/drawing/2014/main" id="{C1C1EC62-6B4E-355B-A838-E4CCBB5CA3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36824" y="1514497"/>
            <a:ext cx="2514600" cy="334899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D8502A4-1094-ED2F-AD86-7E558FE15012}"/>
              </a:ext>
            </a:extLst>
          </p:cNvPr>
          <p:cNvSpPr>
            <a:spLocks noGrp="1"/>
          </p:cNvSpPr>
          <p:nvPr>
            <p:ph type="sldNum" sz="quarter" idx="12"/>
          </p:nvPr>
        </p:nvSpPr>
        <p:spPr/>
        <p:txBody>
          <a:bodyPr/>
          <a:lstStyle/>
          <a:p>
            <a:fld id="{F32283A5-02D5-4F1E-B3DC-75FBA3CCA1CD}" type="slidenum">
              <a:rPr lang="en-GB" smtClean="0"/>
              <a:t>70</a:t>
            </a:fld>
            <a:endParaRPr lang="en-GB"/>
          </a:p>
        </p:txBody>
      </p:sp>
    </p:spTree>
    <p:extLst>
      <p:ext uri="{BB962C8B-B14F-4D97-AF65-F5344CB8AC3E}">
        <p14:creationId xmlns:p14="http://schemas.microsoft.com/office/powerpoint/2010/main" val="1409433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B272-E63B-A207-7AEF-9187E648EECE}"/>
              </a:ext>
            </a:extLst>
          </p:cNvPr>
          <p:cNvSpPr>
            <a:spLocks noGrp="1"/>
          </p:cNvSpPr>
          <p:nvPr>
            <p:ph type="title"/>
          </p:nvPr>
        </p:nvSpPr>
        <p:spPr/>
        <p:txBody>
          <a:bodyPr>
            <a:normAutofit/>
          </a:bodyPr>
          <a:lstStyle/>
          <a:p>
            <a:r>
              <a:rPr lang="en-GB" sz="3200" dirty="0">
                <a:latin typeface="Georgia" panose="02040502050405020303" pitchFamily="18" charset="0"/>
              </a:rPr>
              <a:t>Graphs are for people</a:t>
            </a:r>
          </a:p>
        </p:txBody>
      </p:sp>
      <p:sp>
        <p:nvSpPr>
          <p:cNvPr id="3" name="Content Placeholder 2">
            <a:extLst>
              <a:ext uri="{FF2B5EF4-FFF2-40B4-BE49-F238E27FC236}">
                <a16:creationId xmlns:a16="http://schemas.microsoft.com/office/drawing/2014/main" id="{C3DFB39B-F8FE-401A-4FAA-303DDB2377BB}"/>
              </a:ext>
            </a:extLst>
          </p:cNvPr>
          <p:cNvSpPr>
            <a:spLocks noGrp="1"/>
          </p:cNvSpPr>
          <p:nvPr>
            <p:ph sz="half" idx="1"/>
          </p:nvPr>
        </p:nvSpPr>
        <p:spPr/>
        <p:txBody>
          <a:bodyPr>
            <a:normAutofit/>
          </a:bodyPr>
          <a:lstStyle/>
          <a:p>
            <a:pPr marL="0" indent="0">
              <a:buNone/>
            </a:pPr>
            <a:r>
              <a:rPr lang="en-GB" sz="2400" dirty="0">
                <a:latin typeface="Georgia" panose="02040502050405020303" pitchFamily="18" charset="0"/>
              </a:rPr>
              <a:t>Why produce a graph?</a:t>
            </a:r>
          </a:p>
          <a:p>
            <a:pPr>
              <a:buFont typeface="Symbol" panose="05050102010706020507" pitchFamily="18" charset="2"/>
              <a:buChar char="à"/>
            </a:pPr>
            <a:r>
              <a:rPr lang="en-GB" sz="2400" dirty="0">
                <a:latin typeface="Georgia" panose="02040502050405020303" pitchFamily="18" charset="0"/>
              </a:rPr>
              <a:t>explorations</a:t>
            </a:r>
          </a:p>
          <a:p>
            <a:pPr>
              <a:buFont typeface="Symbol" panose="05050102010706020507" pitchFamily="18" charset="2"/>
              <a:buChar char="à"/>
            </a:pPr>
            <a:r>
              <a:rPr lang="en-GB" sz="2400" dirty="0">
                <a:latin typeface="Georgia" panose="02040502050405020303" pitchFamily="18" charset="0"/>
              </a:rPr>
              <a:t>indications</a:t>
            </a:r>
          </a:p>
          <a:p>
            <a:pPr>
              <a:buFont typeface="Symbol" panose="05050102010706020507" pitchFamily="18" charset="2"/>
              <a:buChar char="à"/>
            </a:pPr>
            <a:r>
              <a:rPr lang="en-GB" sz="2400" dirty="0">
                <a:latin typeface="Georgia" panose="02040502050405020303" pitchFamily="18" charset="0"/>
              </a:rPr>
              <a:t>conclusions</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Who is the graph for? </a:t>
            </a:r>
          </a:p>
          <a:p>
            <a:pPr>
              <a:buFont typeface="Symbol" panose="05050102010706020507" pitchFamily="18" charset="2"/>
              <a:buChar char="à"/>
            </a:pPr>
            <a:r>
              <a:rPr lang="en-GB" sz="2400" dirty="0">
                <a:latin typeface="Georgia" panose="02040502050405020303" pitchFamily="18" charset="0"/>
              </a:rPr>
              <a:t>colleagues</a:t>
            </a:r>
          </a:p>
          <a:p>
            <a:pPr>
              <a:buFont typeface="Symbol" panose="05050102010706020507" pitchFamily="18" charset="2"/>
              <a:buChar char="à"/>
            </a:pPr>
            <a:r>
              <a:rPr lang="en-GB" sz="2400" dirty="0">
                <a:latin typeface="Georgia" panose="02040502050405020303" pitchFamily="18" charset="0"/>
              </a:rPr>
              <a:t>clients</a:t>
            </a:r>
          </a:p>
          <a:p>
            <a:pPr>
              <a:buFont typeface="Symbol" panose="05050102010706020507" pitchFamily="18" charset="2"/>
              <a:buChar char="à"/>
            </a:pPr>
            <a:r>
              <a:rPr lang="en-GB" sz="2400" dirty="0">
                <a:latin typeface="Georgia" panose="02040502050405020303" pitchFamily="18" charset="0"/>
              </a:rPr>
              <a:t>citizens </a:t>
            </a:r>
          </a:p>
          <a:p>
            <a:pPr marL="0" indent="0">
              <a:buNone/>
            </a:pPr>
            <a:endParaRPr lang="en-GB" dirty="0"/>
          </a:p>
        </p:txBody>
      </p:sp>
      <p:sp>
        <p:nvSpPr>
          <p:cNvPr id="4" name="Content Placeholder 3">
            <a:extLst>
              <a:ext uri="{FF2B5EF4-FFF2-40B4-BE49-F238E27FC236}">
                <a16:creationId xmlns:a16="http://schemas.microsoft.com/office/drawing/2014/main" id="{E2F7E157-B939-CF54-5D0F-9510E37F1DC4}"/>
              </a:ext>
            </a:extLst>
          </p:cNvPr>
          <p:cNvSpPr>
            <a:spLocks noGrp="1"/>
          </p:cNvSpPr>
          <p:nvPr>
            <p:ph sz="half" idx="2"/>
          </p:nvPr>
        </p:nvSpPr>
        <p:spPr/>
        <p:txBody>
          <a:bodyPr>
            <a:normAutofit/>
          </a:bodyPr>
          <a:lstStyle/>
          <a:p>
            <a:pPr marL="0" indent="0">
              <a:buNone/>
            </a:pPr>
            <a:r>
              <a:rPr lang="en-GB" sz="2400" dirty="0">
                <a:latin typeface="Georgia" panose="02040502050405020303" pitchFamily="18" charset="0"/>
              </a:rPr>
              <a:t>Graphics is – and yet is not – a spectator sport.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Given a novel or unfamiliar design,  you need to play actively using data of interest to judge it fairly. </a:t>
            </a:r>
          </a:p>
          <a:p>
            <a:pPr marL="0" indent="0">
              <a:buNone/>
            </a:pPr>
            <a:r>
              <a:rPr lang="en-GB" sz="2400" dirty="0">
                <a:latin typeface="Georgia" panose="02040502050405020303" pitchFamily="18" charset="0"/>
              </a:rPr>
              <a:t>Does it convey what you already know, easily and effectively?</a:t>
            </a:r>
          </a:p>
          <a:p>
            <a:pPr marL="0" indent="0">
              <a:buNone/>
            </a:pPr>
            <a:r>
              <a:rPr lang="en-GB" sz="2400" dirty="0">
                <a:latin typeface="Georgia" panose="02040502050405020303" pitchFamily="18" charset="0"/>
              </a:rPr>
              <a:t>Does it tell you anything new and helpful? </a:t>
            </a:r>
          </a:p>
          <a:p>
            <a:pPr marL="0" indent="0">
              <a:buNone/>
            </a:pPr>
            <a:endParaRPr lang="en-GB" dirty="0"/>
          </a:p>
        </p:txBody>
      </p:sp>
      <p:sp>
        <p:nvSpPr>
          <p:cNvPr id="5" name="Slide Number Placeholder 4">
            <a:extLst>
              <a:ext uri="{FF2B5EF4-FFF2-40B4-BE49-F238E27FC236}">
                <a16:creationId xmlns:a16="http://schemas.microsoft.com/office/drawing/2014/main" id="{AE46A681-7EF1-4869-681E-D70C12C513C1}"/>
              </a:ext>
            </a:extLst>
          </p:cNvPr>
          <p:cNvSpPr>
            <a:spLocks noGrp="1"/>
          </p:cNvSpPr>
          <p:nvPr>
            <p:ph type="sldNum" sz="quarter" idx="12"/>
          </p:nvPr>
        </p:nvSpPr>
        <p:spPr/>
        <p:txBody>
          <a:bodyPr/>
          <a:lstStyle/>
          <a:p>
            <a:fld id="{F32283A5-02D5-4F1E-B3DC-75FBA3CCA1CD}" type="slidenum">
              <a:rPr lang="en-GB" smtClean="0"/>
              <a:t>71</a:t>
            </a:fld>
            <a:endParaRPr lang="en-GB"/>
          </a:p>
        </p:txBody>
      </p:sp>
    </p:spTree>
    <p:extLst>
      <p:ext uri="{BB962C8B-B14F-4D97-AF65-F5344CB8AC3E}">
        <p14:creationId xmlns:p14="http://schemas.microsoft.com/office/powerpoint/2010/main" val="3872312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B676-CE4C-69D7-908D-59BC2116B4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6AD322-7ED8-5574-0A22-ED654FA63ECC}"/>
              </a:ext>
            </a:extLst>
          </p:cNvPr>
          <p:cNvSpPr>
            <a:spLocks noGrp="1"/>
          </p:cNvSpPr>
          <p:nvPr>
            <p:ph sz="half" idx="1"/>
          </p:nvPr>
        </p:nvSpPr>
        <p:spPr/>
        <p:txBody>
          <a:bodyPr/>
          <a:lstStyle/>
          <a:p>
            <a:pPr marL="0" indent="0">
              <a:buNone/>
            </a:pPr>
            <a:r>
              <a:rPr lang="en-GB" sz="2400" dirty="0">
                <a:latin typeface="Georgia" panose="02040502050405020303" pitchFamily="18" charset="0"/>
              </a:rPr>
              <a:t>The purpose of computing is insight, not pictures. </a:t>
            </a:r>
          </a:p>
          <a:p>
            <a:pPr marL="0" indent="0">
              <a:buNone/>
            </a:pPr>
            <a:r>
              <a:rPr lang="en-GB" sz="2400" dirty="0">
                <a:latin typeface="Georgia" panose="02040502050405020303" pitchFamily="18" charset="0"/>
              </a:rPr>
              <a:t>Lloyd Nicholas </a:t>
            </a:r>
            <a:r>
              <a:rPr lang="en-GB" sz="2400" dirty="0" err="1">
                <a:latin typeface="Georgia" panose="02040502050405020303" pitchFamily="18" charset="0"/>
              </a:rPr>
              <a:t>Trefethen</a:t>
            </a:r>
            <a:r>
              <a:rPr lang="en-GB" sz="2400" dirty="0">
                <a:latin typeface="Georgia" panose="02040502050405020303" pitchFamily="18" charset="0"/>
              </a:rPr>
              <a:t>. 2011. </a:t>
            </a:r>
          </a:p>
          <a:p>
            <a:pPr marL="0" indent="0">
              <a:buNone/>
            </a:pPr>
            <a:r>
              <a:rPr lang="en-GB" sz="2400" i="1" dirty="0" err="1">
                <a:latin typeface="Georgia" panose="02040502050405020303" pitchFamily="18" charset="0"/>
              </a:rPr>
              <a:t>Trefethen’s</a:t>
            </a:r>
            <a:r>
              <a:rPr lang="en-GB" sz="2400" i="1" dirty="0">
                <a:latin typeface="Georgia" panose="02040502050405020303" pitchFamily="18" charset="0"/>
              </a:rPr>
              <a:t> Index Cards: Forty years of notes about People, Words and Mathematics. </a:t>
            </a:r>
          </a:p>
          <a:p>
            <a:pPr marL="0" indent="0">
              <a:buNone/>
            </a:pPr>
            <a:r>
              <a:rPr lang="en-GB" sz="2400" dirty="0">
                <a:latin typeface="Georgia" panose="02040502050405020303" pitchFamily="18" charset="0"/>
              </a:rPr>
              <a:t>Singapore: World Scientific, p.330  [3 March 1997] </a:t>
            </a:r>
          </a:p>
          <a:p>
            <a:pPr marL="0" indent="0">
              <a:buNone/>
            </a:pPr>
            <a:endParaRPr lang="en-GB" sz="24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dirty="0"/>
          </a:p>
          <a:p>
            <a:endParaRPr lang="en-GB" dirty="0"/>
          </a:p>
        </p:txBody>
      </p:sp>
      <p:pic>
        <p:nvPicPr>
          <p:cNvPr id="3074" name="Picture 2" descr="Nick Trefethen | Mathematical Institute">
            <a:extLst>
              <a:ext uri="{FF2B5EF4-FFF2-40B4-BE49-F238E27FC236}">
                <a16:creationId xmlns:a16="http://schemas.microsoft.com/office/drawing/2014/main" id="{77AD1075-BEF8-0E2F-8948-98C6BFBD43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2694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E8DCA25-071D-6FF6-C113-6B50B8B40866}"/>
              </a:ext>
            </a:extLst>
          </p:cNvPr>
          <p:cNvSpPr>
            <a:spLocks noGrp="1"/>
          </p:cNvSpPr>
          <p:nvPr>
            <p:ph type="sldNum" sz="quarter" idx="12"/>
          </p:nvPr>
        </p:nvSpPr>
        <p:spPr/>
        <p:txBody>
          <a:bodyPr/>
          <a:lstStyle/>
          <a:p>
            <a:fld id="{F32283A5-02D5-4F1E-B3DC-75FBA3CCA1CD}" type="slidenum">
              <a:rPr lang="en-GB" smtClean="0"/>
              <a:t>72</a:t>
            </a:fld>
            <a:endParaRPr lang="en-GB"/>
          </a:p>
        </p:txBody>
      </p:sp>
    </p:spTree>
    <p:extLst>
      <p:ext uri="{BB962C8B-B14F-4D97-AF65-F5344CB8AC3E}">
        <p14:creationId xmlns:p14="http://schemas.microsoft.com/office/powerpoint/2010/main" val="4027175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A1ED2-9253-F34C-509E-0DA2E6D2A7FB}"/>
              </a:ext>
            </a:extLst>
          </p:cNvPr>
          <p:cNvSpPr>
            <a:spLocks noGrp="1"/>
          </p:cNvSpPr>
          <p:nvPr>
            <p:ph type="title"/>
          </p:nvPr>
        </p:nvSpPr>
        <p:spPr/>
        <p:txBody>
          <a:bodyPr>
            <a:normAutofit/>
          </a:bodyPr>
          <a:lstStyle/>
          <a:p>
            <a:r>
              <a:rPr lang="en-GB" sz="3200" dirty="0">
                <a:latin typeface="Georgia" panose="02040502050405020303" pitchFamily="18" charset="0"/>
              </a:rPr>
              <a:t>Resources</a:t>
            </a:r>
          </a:p>
        </p:txBody>
      </p:sp>
      <p:sp>
        <p:nvSpPr>
          <p:cNvPr id="6" name="Content Placeholder 5">
            <a:extLst>
              <a:ext uri="{FF2B5EF4-FFF2-40B4-BE49-F238E27FC236}">
                <a16:creationId xmlns:a16="http://schemas.microsoft.com/office/drawing/2014/main" id="{34115C44-3610-6410-9651-76AA88751107}"/>
              </a:ext>
            </a:extLst>
          </p:cNvPr>
          <p:cNvSpPr>
            <a:spLocks noGrp="1"/>
          </p:cNvSpPr>
          <p:nvPr>
            <p:ph idx="1"/>
          </p:nvPr>
        </p:nvSpPr>
        <p:spPr/>
        <p:txBody>
          <a:bodyPr>
            <a:noAutofit/>
          </a:bodyPr>
          <a:lstStyle/>
          <a:p>
            <a:pPr marL="0" indent="0">
              <a:buNone/>
            </a:pPr>
            <a:r>
              <a:rPr lang="en-GB" sz="2400" dirty="0">
                <a:latin typeface="Georgia" panose="02040502050405020303" pitchFamily="18" charset="0"/>
              </a:rPr>
              <a:t>The Graphics manual [G], naturally. </a:t>
            </a:r>
          </a:p>
          <a:p>
            <a:pPr marL="0" indent="0">
              <a:buNone/>
            </a:pPr>
            <a:endParaRPr lang="en-GB" sz="2400" dirty="0">
              <a:latin typeface="Georgia" panose="02040502050405020303" pitchFamily="18" charset="0"/>
            </a:endParaRPr>
          </a:p>
          <a:p>
            <a:pPr marL="0" indent="0">
              <a:lnSpc>
                <a:spcPct val="100000"/>
              </a:lnSpc>
              <a:buNone/>
            </a:pPr>
            <a:r>
              <a:rPr lang="en-GB" sz="2400" dirty="0">
                <a:latin typeface="Georgia" panose="02040502050405020303" pitchFamily="18" charset="0"/>
              </a:rPr>
              <a:t>Michael N. Mitchell. 2022.  </a:t>
            </a:r>
            <a:r>
              <a:rPr lang="en-GB" sz="2400" i="1" dirty="0">
                <a:latin typeface="Georgia" panose="02040502050405020303" pitchFamily="18" charset="0"/>
              </a:rPr>
              <a:t>A Visual Guide to Stata Graphics</a:t>
            </a:r>
            <a:r>
              <a:rPr lang="en-GB" sz="2400" dirty="0">
                <a:latin typeface="Georgia" panose="02040502050405020303" pitchFamily="18" charset="0"/>
              </a:rPr>
              <a:t>.                               College Station, TX: Stata Press. Especially useful as a reverse reference on official commands.  Find a graph you like; see which command produced it.</a:t>
            </a:r>
          </a:p>
          <a:p>
            <a:pPr marL="0" indent="0">
              <a:lnSpc>
                <a:spcPct val="100000"/>
              </a:lnSpc>
              <a:buNone/>
            </a:pPr>
            <a:endParaRPr lang="en-GB" sz="2400" dirty="0">
              <a:latin typeface="Georgia" panose="02040502050405020303" pitchFamily="18" charset="0"/>
            </a:endParaRPr>
          </a:p>
          <a:p>
            <a:pPr marL="0" indent="0">
              <a:lnSpc>
                <a:spcPct val="100000"/>
              </a:lnSpc>
              <a:buNone/>
            </a:pPr>
            <a:r>
              <a:rPr lang="en-GB" sz="2400" i="1" dirty="0">
                <a:latin typeface="Georgia" panose="02040502050405020303" pitchFamily="18" charset="0"/>
              </a:rPr>
              <a:t>Stata Journal. </a:t>
            </a:r>
            <a:r>
              <a:rPr lang="en-GB" sz="2400" dirty="0">
                <a:latin typeface="Georgia" panose="02040502050405020303" pitchFamily="18" charset="0"/>
              </a:rPr>
              <a:t>The column </a:t>
            </a:r>
            <a:r>
              <a:rPr lang="en-GB" sz="2400" i="1" dirty="0">
                <a:latin typeface="Georgia" panose="02040502050405020303" pitchFamily="18" charset="0"/>
              </a:rPr>
              <a:t>Speaking Stata</a:t>
            </a:r>
            <a:r>
              <a:rPr lang="en-GB" sz="2400" dirty="0">
                <a:latin typeface="Georgia" panose="02040502050405020303" pitchFamily="18" charset="0"/>
              </a:rPr>
              <a:t> often discusses graphics.        Many of the Tips in each issue are graphical.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The SSC archive also includes many user-written commands.</a:t>
            </a:r>
          </a:p>
        </p:txBody>
      </p:sp>
      <p:sp>
        <p:nvSpPr>
          <p:cNvPr id="2" name="Slide Number Placeholder 1">
            <a:extLst>
              <a:ext uri="{FF2B5EF4-FFF2-40B4-BE49-F238E27FC236}">
                <a16:creationId xmlns:a16="http://schemas.microsoft.com/office/drawing/2014/main" id="{22C70AE0-4867-B1D1-DD7C-7D20DA34E03A}"/>
              </a:ext>
            </a:extLst>
          </p:cNvPr>
          <p:cNvSpPr>
            <a:spLocks noGrp="1"/>
          </p:cNvSpPr>
          <p:nvPr>
            <p:ph type="sldNum" sz="quarter" idx="12"/>
          </p:nvPr>
        </p:nvSpPr>
        <p:spPr/>
        <p:txBody>
          <a:bodyPr/>
          <a:lstStyle/>
          <a:p>
            <a:fld id="{F32283A5-02D5-4F1E-B3DC-75FBA3CCA1CD}" type="slidenum">
              <a:rPr lang="en-GB" smtClean="0"/>
              <a:t>73</a:t>
            </a:fld>
            <a:endParaRPr lang="en-GB"/>
          </a:p>
        </p:txBody>
      </p:sp>
    </p:spTree>
    <p:extLst>
      <p:ext uri="{BB962C8B-B14F-4D97-AF65-F5344CB8AC3E}">
        <p14:creationId xmlns:p14="http://schemas.microsoft.com/office/powerpoint/2010/main" val="38839731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2C8009-0F1A-F0C7-CFA6-036F534294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825DAE3-9279-50AB-7D37-4BB761A93395}"/>
              </a:ext>
            </a:extLst>
          </p:cNvPr>
          <p:cNvSpPr>
            <a:spLocks noGrp="1"/>
          </p:cNvSpPr>
          <p:nvPr>
            <p:ph sz="half" idx="1"/>
          </p:nvPr>
        </p:nvSpPr>
        <p:spPr/>
        <p:txBody>
          <a:bodyPr>
            <a:normAutofit lnSpcReduction="10000"/>
          </a:bodyPr>
          <a:lstStyle/>
          <a:p>
            <a:pPr marL="0" indent="0">
              <a:buNone/>
            </a:pPr>
            <a:r>
              <a:rPr lang="en-GB" sz="2400" dirty="0">
                <a:latin typeface="Georgia" panose="02040502050405020303" pitchFamily="18" charset="0"/>
              </a:rPr>
              <a:t>All such presentations are partial,    if not prejudiced.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These were some of my tips for graphics. What are yours?</a:t>
            </a:r>
          </a:p>
          <a:p>
            <a:pPr marL="0" indent="0">
              <a:buNone/>
            </a:pPr>
            <a:endParaRPr lang="en-GB" sz="2400"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sz="2000" i="1" dirty="0">
                <a:latin typeface="Georgia" panose="02040502050405020303" pitchFamily="18" charset="0"/>
              </a:rPr>
              <a:t>The next few slides gather together tips in summary form.</a:t>
            </a:r>
            <a:r>
              <a:rPr lang="en-GB" sz="2000" dirty="0">
                <a:latin typeface="Georgia" panose="02040502050405020303" pitchFamily="18" charset="0"/>
              </a:rPr>
              <a:t>  </a:t>
            </a:r>
          </a:p>
          <a:p>
            <a:pPr marL="0" indent="0">
              <a:buNone/>
            </a:pPr>
            <a:r>
              <a:rPr lang="en-GB" sz="2000" i="1" dirty="0">
                <a:latin typeface="Georgia" panose="02040502050405020303" pitchFamily="18" charset="0"/>
              </a:rPr>
              <a:t>Some extras follow. </a:t>
            </a:r>
          </a:p>
        </p:txBody>
      </p:sp>
      <p:pic>
        <p:nvPicPr>
          <p:cNvPr id="6" name="Content Placeholder 4">
            <a:extLst>
              <a:ext uri="{FF2B5EF4-FFF2-40B4-BE49-F238E27FC236}">
                <a16:creationId xmlns:a16="http://schemas.microsoft.com/office/drawing/2014/main" id="{44B2B426-B7DE-1B45-CADE-58621E534E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47831"/>
            <a:ext cx="5181600" cy="3906926"/>
          </a:xfrm>
        </p:spPr>
      </p:pic>
      <p:sp>
        <p:nvSpPr>
          <p:cNvPr id="7" name="Slide Number Placeholder 6">
            <a:extLst>
              <a:ext uri="{FF2B5EF4-FFF2-40B4-BE49-F238E27FC236}">
                <a16:creationId xmlns:a16="http://schemas.microsoft.com/office/drawing/2014/main" id="{17BFBB17-6FF1-DBC2-CBE0-8B290E4FCB5F}"/>
              </a:ext>
            </a:extLst>
          </p:cNvPr>
          <p:cNvSpPr>
            <a:spLocks noGrp="1"/>
          </p:cNvSpPr>
          <p:nvPr>
            <p:ph type="sldNum" sz="quarter" idx="12"/>
          </p:nvPr>
        </p:nvSpPr>
        <p:spPr/>
        <p:txBody>
          <a:bodyPr/>
          <a:lstStyle/>
          <a:p>
            <a:fld id="{F32283A5-02D5-4F1E-B3DC-75FBA3CCA1CD}" type="slidenum">
              <a:rPr lang="en-GB" smtClean="0"/>
              <a:t>74</a:t>
            </a:fld>
            <a:endParaRPr lang="en-GB"/>
          </a:p>
        </p:txBody>
      </p:sp>
    </p:spTree>
    <p:extLst>
      <p:ext uri="{BB962C8B-B14F-4D97-AF65-F5344CB8AC3E}">
        <p14:creationId xmlns:p14="http://schemas.microsoft.com/office/powerpoint/2010/main" val="3676547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1457-D53D-9B76-B7D8-5D12B2E618E4}"/>
              </a:ext>
            </a:extLst>
          </p:cNvPr>
          <p:cNvSpPr>
            <a:spLocks noGrp="1"/>
          </p:cNvSpPr>
          <p:nvPr>
            <p:ph type="title"/>
          </p:nvPr>
        </p:nvSpPr>
        <p:spPr/>
        <p:txBody>
          <a:bodyPr>
            <a:normAutofit/>
          </a:bodyPr>
          <a:lstStyle/>
          <a:p>
            <a:r>
              <a:rPr lang="en-GB" sz="3200" dirty="0">
                <a:latin typeface="Georgia" panose="02040502050405020303" pitchFamily="18" charset="0"/>
              </a:rPr>
              <a:t>Reprise: small stuff</a:t>
            </a:r>
          </a:p>
        </p:txBody>
      </p:sp>
      <p:sp>
        <p:nvSpPr>
          <p:cNvPr id="3" name="Content Placeholder 2">
            <a:extLst>
              <a:ext uri="{FF2B5EF4-FFF2-40B4-BE49-F238E27FC236}">
                <a16:creationId xmlns:a16="http://schemas.microsoft.com/office/drawing/2014/main" id="{9CF2D17A-A937-6EF8-E193-E070A3AFD7C1}"/>
              </a:ext>
            </a:extLst>
          </p:cNvPr>
          <p:cNvSpPr>
            <a:spLocks noGrp="1"/>
          </p:cNvSpPr>
          <p:nvPr>
            <p:ph idx="1"/>
          </p:nvPr>
        </p:nvSpPr>
        <p:spPr/>
        <p:txBody>
          <a:bodyPr>
            <a:normAutofit fontScale="85000" lnSpcReduction="20000"/>
          </a:bodyPr>
          <a:lstStyle/>
          <a:p>
            <a:pPr marL="0" indent="0">
              <a:buNone/>
            </a:pPr>
            <a:r>
              <a:rPr lang="en-GB" dirty="0">
                <a:latin typeface="Georgia" panose="02040502050405020303" pitchFamily="18" charset="0"/>
              </a:rPr>
              <a:t>Use open markers</a:t>
            </a:r>
          </a:p>
          <a:p>
            <a:pPr marL="0" indent="0">
              <a:buNone/>
            </a:pPr>
            <a:r>
              <a:rPr lang="en-GB" dirty="0">
                <a:latin typeface="Georgia" panose="02040502050405020303" pitchFamily="18" charset="0"/>
              </a:rPr>
              <a:t>Use marker labels as markers</a:t>
            </a:r>
          </a:p>
          <a:p>
            <a:pPr marL="0" indent="0">
              <a:buNone/>
            </a:pPr>
            <a:r>
              <a:rPr lang="en-GB" dirty="0">
                <a:latin typeface="Georgia" panose="02040502050405020303" pitchFamily="18" charset="0"/>
              </a:rPr>
              <a:t>Go grey</a:t>
            </a:r>
          </a:p>
          <a:p>
            <a:pPr marL="0" indent="0">
              <a:buNone/>
            </a:pPr>
            <a:r>
              <a:rPr lang="en-GB" dirty="0">
                <a:latin typeface="Georgia" panose="02040502050405020303" pitchFamily="18" charset="0"/>
              </a:rPr>
              <a:t>Labels without ticks can make sense</a:t>
            </a:r>
          </a:p>
          <a:p>
            <a:pPr marL="0" indent="0">
              <a:buNone/>
            </a:pPr>
            <a:r>
              <a:rPr lang="en-GB" sz="2800" dirty="0">
                <a:latin typeface="Georgia" panose="02040502050405020303" pitchFamily="18" charset="0"/>
              </a:rPr>
              <a:t>Use ticks or pipes in marginal rug plots</a:t>
            </a:r>
            <a:endParaRPr lang="en-GB" dirty="0">
              <a:latin typeface="Georgia" panose="02040502050405020303" pitchFamily="18" charset="0"/>
            </a:endParaRPr>
          </a:p>
          <a:p>
            <a:pPr marL="0" indent="0">
              <a:buNone/>
            </a:pPr>
            <a:r>
              <a:rPr lang="en-GB" sz="2800" dirty="0">
                <a:latin typeface="Georgia" panose="02040502050405020303" pitchFamily="18" charset="0"/>
              </a:rPr>
              <a:t>Use nice labels for logarithmic scales</a:t>
            </a:r>
            <a:endParaRPr lang="en-GB" dirty="0">
              <a:latin typeface="Georgia" panose="02040502050405020303" pitchFamily="18" charset="0"/>
            </a:endParaRPr>
          </a:p>
          <a:p>
            <a:pPr marL="0" indent="0">
              <a:buNone/>
            </a:pPr>
            <a:r>
              <a:rPr lang="en-GB" sz="2800" dirty="0">
                <a:latin typeface="Georgia" panose="02040502050405020303" pitchFamily="18" charset="0"/>
              </a:rPr>
              <a:t>Consider other nonlinear scales</a:t>
            </a:r>
          </a:p>
          <a:p>
            <a:pPr marL="0" indent="0">
              <a:buNone/>
            </a:pPr>
            <a:r>
              <a:rPr lang="en-GB" sz="2800" dirty="0">
                <a:latin typeface="Georgia" panose="02040502050405020303" pitchFamily="18" charset="0"/>
              </a:rPr>
              <a:t>Omit needless axis titles </a:t>
            </a:r>
          </a:p>
          <a:p>
            <a:pPr marL="0" indent="0">
              <a:buNone/>
            </a:pPr>
            <a:r>
              <a:rPr lang="en-GB" dirty="0">
                <a:latin typeface="Georgia" panose="02040502050405020303" pitchFamily="18" charset="0"/>
              </a:rPr>
              <a:t>Lose the legend! Kill the key!</a:t>
            </a:r>
          </a:p>
          <a:p>
            <a:pPr marL="0" indent="0">
              <a:buNone/>
            </a:pPr>
            <a:r>
              <a:rPr lang="en-GB" dirty="0">
                <a:latin typeface="Georgia" panose="02040502050405020303" pitchFamily="18" charset="0"/>
              </a:rPr>
              <a:t>Horizontal is good </a:t>
            </a:r>
          </a:p>
          <a:p>
            <a:pPr marL="0" indent="0">
              <a:buNone/>
            </a:pPr>
            <a:r>
              <a:rPr lang="en-GB" dirty="0">
                <a:latin typeface="Georgia" panose="02040502050405020303" pitchFamily="18" charset="0"/>
              </a:rPr>
              <a:t>Use </a:t>
            </a:r>
            <a:r>
              <a:rPr lang="en-GB" dirty="0" err="1">
                <a:latin typeface="Lucida Console" panose="020B0609040504020204" pitchFamily="49" charset="0"/>
              </a:rPr>
              <a:t>lpoly</a:t>
            </a:r>
            <a:r>
              <a:rPr lang="en-GB" dirty="0">
                <a:latin typeface="Georgia" panose="02040502050405020303" pitchFamily="18" charset="0"/>
              </a:rPr>
              <a:t> for scatter plot smoothing </a:t>
            </a:r>
          </a:p>
        </p:txBody>
      </p:sp>
      <p:sp>
        <p:nvSpPr>
          <p:cNvPr id="4" name="Slide Number Placeholder 3">
            <a:extLst>
              <a:ext uri="{FF2B5EF4-FFF2-40B4-BE49-F238E27FC236}">
                <a16:creationId xmlns:a16="http://schemas.microsoft.com/office/drawing/2014/main" id="{595C85F1-FBFA-4CD8-B2BA-A2C0147A22E6}"/>
              </a:ext>
            </a:extLst>
          </p:cNvPr>
          <p:cNvSpPr>
            <a:spLocks noGrp="1"/>
          </p:cNvSpPr>
          <p:nvPr>
            <p:ph type="sldNum" sz="quarter" idx="12"/>
          </p:nvPr>
        </p:nvSpPr>
        <p:spPr/>
        <p:txBody>
          <a:bodyPr/>
          <a:lstStyle/>
          <a:p>
            <a:fld id="{F32283A5-02D5-4F1E-B3DC-75FBA3CCA1CD}" type="slidenum">
              <a:rPr lang="en-GB" smtClean="0"/>
              <a:t>75</a:t>
            </a:fld>
            <a:endParaRPr lang="en-GB"/>
          </a:p>
        </p:txBody>
      </p:sp>
    </p:spTree>
    <p:extLst>
      <p:ext uri="{BB962C8B-B14F-4D97-AF65-F5344CB8AC3E}">
        <p14:creationId xmlns:p14="http://schemas.microsoft.com/office/powerpoint/2010/main" val="1126849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AE7C-7025-E2E0-06CD-537DF05EF308}"/>
              </a:ext>
            </a:extLst>
          </p:cNvPr>
          <p:cNvSpPr>
            <a:spLocks noGrp="1"/>
          </p:cNvSpPr>
          <p:nvPr>
            <p:ph type="title"/>
          </p:nvPr>
        </p:nvSpPr>
        <p:spPr/>
        <p:txBody>
          <a:bodyPr>
            <a:normAutofit/>
          </a:bodyPr>
          <a:lstStyle/>
          <a:p>
            <a:r>
              <a:rPr lang="en-GB" sz="3200" dirty="0">
                <a:latin typeface="Georgia" panose="02040502050405020303" pitchFamily="18" charset="0"/>
              </a:rPr>
              <a:t>Reprise: convenient commands</a:t>
            </a:r>
          </a:p>
        </p:txBody>
      </p:sp>
      <p:sp>
        <p:nvSpPr>
          <p:cNvPr id="3" name="Content Placeholder 2">
            <a:extLst>
              <a:ext uri="{FF2B5EF4-FFF2-40B4-BE49-F238E27FC236}">
                <a16:creationId xmlns:a16="http://schemas.microsoft.com/office/drawing/2014/main" id="{7C12CBA1-E246-5AC4-CAB9-B900CB859180}"/>
              </a:ext>
            </a:extLst>
          </p:cNvPr>
          <p:cNvSpPr>
            <a:spLocks noGrp="1"/>
          </p:cNvSpPr>
          <p:nvPr>
            <p:ph idx="1"/>
          </p:nvPr>
        </p:nvSpPr>
        <p:spPr/>
        <p:txBody>
          <a:bodyPr/>
          <a:lstStyle/>
          <a:p>
            <a:pPr marL="0" indent="0">
              <a:buNone/>
            </a:pPr>
            <a:r>
              <a:rPr lang="en-GB" dirty="0">
                <a:latin typeface="Lucida Console" panose="020B0609040504020204" pitchFamily="49" charset="0"/>
              </a:rPr>
              <a:t>graph dot</a:t>
            </a:r>
          </a:p>
          <a:p>
            <a:pPr marL="0" indent="0">
              <a:buNone/>
            </a:pPr>
            <a:r>
              <a:rPr lang="en-GB" dirty="0" err="1">
                <a:latin typeface="Lucida Console" panose="020B0609040504020204" pitchFamily="49" charset="0"/>
              </a:rPr>
              <a:t>stripplot</a:t>
            </a:r>
            <a:r>
              <a:rPr lang="en-GB" dirty="0">
                <a:latin typeface="Lucida Console" panose="020B0609040504020204" pitchFamily="49" charset="0"/>
              </a:rPr>
              <a:t> </a:t>
            </a:r>
          </a:p>
          <a:p>
            <a:pPr marL="0" indent="0">
              <a:buNone/>
            </a:pPr>
            <a:r>
              <a:rPr lang="en-GB" dirty="0" err="1">
                <a:latin typeface="Lucida Console" panose="020B0609040504020204" pitchFamily="49" charset="0"/>
              </a:rPr>
              <a:t>qplot</a:t>
            </a:r>
            <a:r>
              <a:rPr lang="en-GB" dirty="0">
                <a:latin typeface="Lucida Console" panose="020B0609040504020204" pitchFamily="49" charset="0"/>
              </a:rPr>
              <a:t> </a:t>
            </a:r>
          </a:p>
          <a:p>
            <a:pPr marL="0" indent="0">
              <a:buNone/>
            </a:pPr>
            <a:r>
              <a:rPr lang="en-GB" dirty="0" err="1">
                <a:latin typeface="Lucida Console" panose="020B0609040504020204" pitchFamily="49" charset="0"/>
              </a:rPr>
              <a:t>qqplotg</a:t>
            </a:r>
            <a:r>
              <a:rPr lang="en-GB" dirty="0">
                <a:latin typeface="Lucida Console" panose="020B0609040504020204" pitchFamily="49" charset="0"/>
              </a:rPr>
              <a:t> </a:t>
            </a:r>
          </a:p>
          <a:p>
            <a:pPr marL="0" indent="0">
              <a:buNone/>
            </a:pPr>
            <a:r>
              <a:rPr lang="en-GB" dirty="0" err="1">
                <a:latin typeface="Lucida Console" panose="020B0609040504020204" pitchFamily="49" charset="0"/>
              </a:rPr>
              <a:t>fabplot</a:t>
            </a:r>
            <a:r>
              <a:rPr lang="en-GB" dirty="0">
                <a:latin typeface="Lucida Console" panose="020B0609040504020204" pitchFamily="49" charset="0"/>
              </a:rPr>
              <a:t>  </a:t>
            </a:r>
          </a:p>
          <a:p>
            <a:pPr marL="0" indent="0">
              <a:buNone/>
            </a:pPr>
            <a:r>
              <a:rPr lang="en-GB" dirty="0" err="1">
                <a:latin typeface="Lucida Console" panose="020B0609040504020204" pitchFamily="49" charset="0"/>
              </a:rPr>
              <a:t>tabplot</a:t>
            </a:r>
            <a:r>
              <a:rPr lang="en-GB" dirty="0">
                <a:latin typeface="Lucida Console" panose="020B0609040504020204" pitchFamily="49" charset="0"/>
              </a:rPr>
              <a:t> </a:t>
            </a:r>
          </a:p>
          <a:p>
            <a:pPr marL="0" indent="0">
              <a:buNone/>
            </a:pPr>
            <a:r>
              <a:rPr lang="en-GB" dirty="0" err="1">
                <a:latin typeface="Lucida Console" panose="020B0609040504020204" pitchFamily="49" charset="0"/>
              </a:rPr>
              <a:t>designplot</a:t>
            </a:r>
            <a:r>
              <a:rPr lang="en-GB" dirty="0">
                <a:latin typeface="Lucida Console" panose="020B0609040504020204" pitchFamily="49" charset="0"/>
              </a:rPr>
              <a:t> </a:t>
            </a:r>
          </a:p>
          <a:p>
            <a:pPr marL="0" indent="0">
              <a:buNone/>
            </a:pPr>
            <a:r>
              <a:rPr lang="en-GB" dirty="0" err="1">
                <a:latin typeface="Lucida Console" panose="020B0609040504020204" pitchFamily="49" charset="0"/>
              </a:rPr>
              <a:t>cycleplot</a:t>
            </a:r>
            <a:r>
              <a:rPr lang="en-GB" dirty="0">
                <a:latin typeface="Lucida Console" panose="020B0609040504020204" pitchFamily="49" charset="0"/>
              </a:rPr>
              <a:t> </a:t>
            </a:r>
          </a:p>
          <a:p>
            <a:pPr marL="0" indent="0">
              <a:buNone/>
            </a:pPr>
            <a:endParaRPr lang="en-GB" dirty="0">
              <a:latin typeface="Lucida Console" panose="020B0609040504020204" pitchFamily="49" charset="0"/>
            </a:endParaRPr>
          </a:p>
        </p:txBody>
      </p:sp>
      <p:sp>
        <p:nvSpPr>
          <p:cNvPr id="4" name="Slide Number Placeholder 3">
            <a:extLst>
              <a:ext uri="{FF2B5EF4-FFF2-40B4-BE49-F238E27FC236}">
                <a16:creationId xmlns:a16="http://schemas.microsoft.com/office/drawing/2014/main" id="{1E2D7DBA-1ECE-C501-0B69-4422E5E63179}"/>
              </a:ext>
            </a:extLst>
          </p:cNvPr>
          <p:cNvSpPr>
            <a:spLocks noGrp="1"/>
          </p:cNvSpPr>
          <p:nvPr>
            <p:ph type="sldNum" sz="quarter" idx="12"/>
          </p:nvPr>
        </p:nvSpPr>
        <p:spPr/>
        <p:txBody>
          <a:bodyPr/>
          <a:lstStyle/>
          <a:p>
            <a:fld id="{F32283A5-02D5-4F1E-B3DC-75FBA3CCA1CD}" type="slidenum">
              <a:rPr lang="en-GB" smtClean="0"/>
              <a:t>76</a:t>
            </a:fld>
            <a:endParaRPr lang="en-GB"/>
          </a:p>
        </p:txBody>
      </p:sp>
    </p:spTree>
    <p:extLst>
      <p:ext uri="{BB962C8B-B14F-4D97-AF65-F5344CB8AC3E}">
        <p14:creationId xmlns:p14="http://schemas.microsoft.com/office/powerpoint/2010/main" val="3412910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A7A9-2CE7-73ED-623E-285BF84C5357}"/>
              </a:ext>
            </a:extLst>
          </p:cNvPr>
          <p:cNvSpPr>
            <a:spLocks noGrp="1"/>
          </p:cNvSpPr>
          <p:nvPr>
            <p:ph type="title"/>
          </p:nvPr>
        </p:nvSpPr>
        <p:spPr/>
        <p:txBody>
          <a:bodyPr>
            <a:normAutofit/>
          </a:bodyPr>
          <a:lstStyle/>
          <a:p>
            <a:r>
              <a:rPr lang="en-GB" sz="3200" dirty="0">
                <a:latin typeface="Georgia" panose="02040502050405020303" pitchFamily="18" charset="0"/>
              </a:rPr>
              <a:t>Reprise: Stata strategy</a:t>
            </a:r>
          </a:p>
        </p:txBody>
      </p:sp>
      <p:sp>
        <p:nvSpPr>
          <p:cNvPr id="3" name="Content Placeholder 2">
            <a:extLst>
              <a:ext uri="{FF2B5EF4-FFF2-40B4-BE49-F238E27FC236}">
                <a16:creationId xmlns:a16="http://schemas.microsoft.com/office/drawing/2014/main" id="{19F6B569-8E73-0454-D4E5-A4359C7E83CA}"/>
              </a:ext>
            </a:extLst>
          </p:cNvPr>
          <p:cNvSpPr>
            <a:spLocks noGrp="1"/>
          </p:cNvSpPr>
          <p:nvPr>
            <p:ph idx="1"/>
          </p:nvPr>
        </p:nvSpPr>
        <p:spPr/>
        <p:txBody>
          <a:bodyPr/>
          <a:lstStyle/>
          <a:p>
            <a:pPr marL="0" indent="0">
              <a:buNone/>
            </a:pPr>
            <a:r>
              <a:rPr lang="en-GB" dirty="0">
                <a:latin typeface="Georgia" panose="02040502050405020303" pitchFamily="18" charset="0"/>
              </a:rPr>
              <a:t>Do-file Editor</a:t>
            </a:r>
          </a:p>
          <a:p>
            <a:pPr marL="0" indent="0">
              <a:buNone/>
            </a:pPr>
            <a:r>
              <a:rPr lang="en-GB" dirty="0">
                <a:latin typeface="Lucida Console" panose="020B0609040504020204" pitchFamily="49" charset="0"/>
              </a:rPr>
              <a:t>name()</a:t>
            </a:r>
          </a:p>
          <a:p>
            <a:pPr marL="0" indent="0">
              <a:buNone/>
            </a:pPr>
            <a:r>
              <a:rPr lang="en-GB" dirty="0">
                <a:latin typeface="Lucida Console" panose="020B0609040504020204" pitchFamily="49" charset="0"/>
              </a:rPr>
              <a:t>graph save </a:t>
            </a:r>
            <a:r>
              <a:rPr lang="en-GB" dirty="0">
                <a:latin typeface="Georgia" panose="02040502050405020303" pitchFamily="18" charset="0"/>
              </a:rPr>
              <a:t>and </a:t>
            </a:r>
            <a:r>
              <a:rPr lang="en-GB" dirty="0">
                <a:latin typeface="Lucida Console" panose="020B0609040504020204" pitchFamily="49" charset="0"/>
              </a:rPr>
              <a:t>save()</a:t>
            </a:r>
          </a:p>
          <a:p>
            <a:pPr marL="0" indent="0">
              <a:buNone/>
            </a:pPr>
            <a:r>
              <a:rPr lang="en-GB" dirty="0">
                <a:latin typeface="Georgia" panose="02040502050405020303" pitchFamily="18" charset="0"/>
              </a:rPr>
              <a:t>Graph Editor</a:t>
            </a:r>
          </a:p>
        </p:txBody>
      </p:sp>
      <p:sp>
        <p:nvSpPr>
          <p:cNvPr id="4" name="Slide Number Placeholder 3">
            <a:extLst>
              <a:ext uri="{FF2B5EF4-FFF2-40B4-BE49-F238E27FC236}">
                <a16:creationId xmlns:a16="http://schemas.microsoft.com/office/drawing/2014/main" id="{6AF835F9-DECF-1759-FDB9-0C2B0336462C}"/>
              </a:ext>
            </a:extLst>
          </p:cNvPr>
          <p:cNvSpPr>
            <a:spLocks noGrp="1"/>
          </p:cNvSpPr>
          <p:nvPr>
            <p:ph type="sldNum" sz="quarter" idx="12"/>
          </p:nvPr>
        </p:nvSpPr>
        <p:spPr/>
        <p:txBody>
          <a:bodyPr/>
          <a:lstStyle/>
          <a:p>
            <a:fld id="{F32283A5-02D5-4F1E-B3DC-75FBA3CCA1CD}" type="slidenum">
              <a:rPr lang="en-GB" smtClean="0"/>
              <a:t>77</a:t>
            </a:fld>
            <a:endParaRPr lang="en-GB"/>
          </a:p>
        </p:txBody>
      </p:sp>
    </p:spTree>
    <p:extLst>
      <p:ext uri="{BB962C8B-B14F-4D97-AF65-F5344CB8AC3E}">
        <p14:creationId xmlns:p14="http://schemas.microsoft.com/office/powerpoint/2010/main" val="3029671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174-61E4-5FD3-B445-CACF09F476B8}"/>
              </a:ext>
            </a:extLst>
          </p:cNvPr>
          <p:cNvSpPr>
            <a:spLocks noGrp="1"/>
          </p:cNvSpPr>
          <p:nvPr>
            <p:ph type="title"/>
          </p:nvPr>
        </p:nvSpPr>
        <p:spPr/>
        <p:txBody>
          <a:bodyPr/>
          <a:lstStyle/>
          <a:p>
            <a:r>
              <a:rPr lang="en-GB" sz="3200" dirty="0">
                <a:latin typeface="Georgia" panose="02040502050405020303" pitchFamily="18" charset="0"/>
              </a:rPr>
              <a:t>Reprise: broader themes</a:t>
            </a:r>
            <a:r>
              <a:rPr lang="en-GB" dirty="0"/>
              <a:t>	</a:t>
            </a:r>
          </a:p>
        </p:txBody>
      </p:sp>
      <p:sp>
        <p:nvSpPr>
          <p:cNvPr id="3" name="Content Placeholder 2">
            <a:extLst>
              <a:ext uri="{FF2B5EF4-FFF2-40B4-BE49-F238E27FC236}">
                <a16:creationId xmlns:a16="http://schemas.microsoft.com/office/drawing/2014/main" id="{E514B6EC-1F98-D3D1-D487-3A5342954639}"/>
              </a:ext>
            </a:extLst>
          </p:cNvPr>
          <p:cNvSpPr>
            <a:spLocks noGrp="1"/>
          </p:cNvSpPr>
          <p:nvPr>
            <p:ph idx="1"/>
          </p:nvPr>
        </p:nvSpPr>
        <p:spPr/>
        <p:txBody>
          <a:bodyPr/>
          <a:lstStyle/>
          <a:p>
            <a:pPr marL="0" indent="0">
              <a:buNone/>
            </a:pPr>
            <a:r>
              <a:rPr lang="en-GB" dirty="0">
                <a:latin typeface="Georgia" panose="02040502050405020303" pitchFamily="18" charset="0"/>
              </a:rPr>
              <a:t>Choose colours carefully  </a:t>
            </a:r>
          </a:p>
          <a:p>
            <a:pPr marL="0" indent="0">
              <a:buNone/>
            </a:pPr>
            <a:r>
              <a:rPr lang="en-GB" dirty="0">
                <a:latin typeface="Georgia" panose="02040502050405020303" pitchFamily="18" charset="0"/>
              </a:rPr>
              <a:t>	Transparency helps readability</a:t>
            </a:r>
          </a:p>
          <a:p>
            <a:pPr marL="0" indent="0">
              <a:buNone/>
            </a:pPr>
            <a:r>
              <a:rPr lang="en-GB" dirty="0">
                <a:latin typeface="Georgia" panose="02040502050405020303" pitchFamily="18" charset="0"/>
              </a:rPr>
              <a:t>Sorting can help </a:t>
            </a:r>
          </a:p>
          <a:p>
            <a:pPr marL="0" indent="0">
              <a:buNone/>
            </a:pPr>
            <a:r>
              <a:rPr lang="en-GB" dirty="0">
                <a:latin typeface="Georgia" panose="02040502050405020303" pitchFamily="18" charset="0"/>
              </a:rPr>
              <a:t>Show differences </a:t>
            </a:r>
          </a:p>
          <a:p>
            <a:pPr marL="0" indent="0">
              <a:buNone/>
            </a:pPr>
            <a:r>
              <a:rPr lang="en-GB" dirty="0">
                <a:latin typeface="Georgia" panose="02040502050405020303" pitchFamily="18" charset="0"/>
              </a:rPr>
              <a:t>Use small multiples</a:t>
            </a:r>
          </a:p>
          <a:p>
            <a:pPr marL="0" indent="0">
              <a:buNone/>
            </a:pPr>
            <a:r>
              <a:rPr lang="en-GB" dirty="0">
                <a:latin typeface="Georgia" panose="02040502050405020303" pitchFamily="18" charset="0"/>
              </a:rPr>
              <a:t>Show the data!</a:t>
            </a:r>
          </a:p>
          <a:p>
            <a:pPr marL="0" indent="0">
              <a:buNone/>
            </a:pPr>
            <a:r>
              <a:rPr lang="en-GB" dirty="0">
                <a:latin typeface="Georgia" panose="02040502050405020303" pitchFamily="18" charset="0"/>
              </a:rPr>
              <a:t>Graphs are for people </a:t>
            </a:r>
          </a:p>
          <a:p>
            <a:pPr marL="0" indent="0">
              <a:buNone/>
            </a:pPr>
            <a:endParaRPr lang="en-GB"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DBB4F8DC-69F0-6062-5A9C-50B20B841B89}"/>
              </a:ext>
            </a:extLst>
          </p:cNvPr>
          <p:cNvSpPr>
            <a:spLocks noGrp="1"/>
          </p:cNvSpPr>
          <p:nvPr>
            <p:ph type="sldNum" sz="quarter" idx="12"/>
          </p:nvPr>
        </p:nvSpPr>
        <p:spPr/>
        <p:txBody>
          <a:bodyPr/>
          <a:lstStyle/>
          <a:p>
            <a:fld id="{F32283A5-02D5-4F1E-B3DC-75FBA3CCA1CD}" type="slidenum">
              <a:rPr lang="en-GB" smtClean="0"/>
              <a:t>78</a:t>
            </a:fld>
            <a:endParaRPr lang="en-GB"/>
          </a:p>
        </p:txBody>
      </p:sp>
    </p:spTree>
    <p:extLst>
      <p:ext uri="{BB962C8B-B14F-4D97-AF65-F5344CB8AC3E}">
        <p14:creationId xmlns:p14="http://schemas.microsoft.com/office/powerpoint/2010/main" val="2986796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9D541-E171-8674-0340-BEB9B5E3552A}"/>
              </a:ext>
            </a:extLst>
          </p:cNvPr>
          <p:cNvSpPr>
            <a:spLocks noGrp="1"/>
          </p:cNvSpPr>
          <p:nvPr>
            <p:ph type="title"/>
          </p:nvPr>
        </p:nvSpPr>
        <p:spPr/>
        <p:txBody>
          <a:bodyPr>
            <a:normAutofit/>
          </a:bodyPr>
          <a:lstStyle/>
          <a:p>
            <a:r>
              <a:rPr lang="en-GB" sz="3200" dirty="0">
                <a:latin typeface="Georgia" panose="02040502050405020303" pitchFamily="18" charset="0"/>
              </a:rPr>
              <a:t>Quotations on normal quantile plots</a:t>
            </a:r>
          </a:p>
        </p:txBody>
      </p:sp>
      <p:sp>
        <p:nvSpPr>
          <p:cNvPr id="4" name="Content Placeholder 3">
            <a:extLst>
              <a:ext uri="{FF2B5EF4-FFF2-40B4-BE49-F238E27FC236}">
                <a16:creationId xmlns:a16="http://schemas.microsoft.com/office/drawing/2014/main" id="{92E8F228-E8EA-D7E4-5B65-33CAD8E87003}"/>
              </a:ext>
            </a:extLst>
          </p:cNvPr>
          <p:cNvSpPr>
            <a:spLocks noGrp="1"/>
          </p:cNvSpPr>
          <p:nvPr>
            <p:ph idx="1"/>
          </p:nvPr>
        </p:nvSpPr>
        <p:spPr/>
        <p:txBody>
          <a:bodyPr>
            <a:normAutofit fontScale="62500" lnSpcReduction="20000"/>
          </a:bodyPr>
          <a:lstStyle/>
          <a:p>
            <a:pPr marL="0" indent="0">
              <a:buNone/>
            </a:pPr>
            <a:r>
              <a:rPr lang="en-GB" dirty="0" err="1">
                <a:latin typeface="Georgia" panose="02040502050405020303" pitchFamily="18" charset="0"/>
              </a:rPr>
              <a:t>Yudi</a:t>
            </a:r>
            <a:r>
              <a:rPr lang="en-GB" dirty="0">
                <a:latin typeface="Georgia" panose="02040502050405020303" pitchFamily="18" charset="0"/>
              </a:rPr>
              <a:t> </a:t>
            </a:r>
            <a:r>
              <a:rPr lang="en-GB" dirty="0" err="1">
                <a:latin typeface="Georgia" panose="02040502050405020303" pitchFamily="18" charset="0"/>
              </a:rPr>
              <a:t>Pawitan</a:t>
            </a:r>
            <a:r>
              <a:rPr lang="en-GB" dirty="0">
                <a:latin typeface="Georgia" panose="02040502050405020303" pitchFamily="18" charset="0"/>
              </a:rPr>
              <a:t> (2001, 92)</a:t>
            </a:r>
          </a:p>
          <a:p>
            <a:pPr marL="0" indent="0">
              <a:lnSpc>
                <a:spcPct val="120000"/>
              </a:lnSpc>
              <a:buNone/>
            </a:pPr>
            <a:r>
              <a:rPr lang="en-GB" dirty="0">
                <a:latin typeface="Georgia" panose="02040502050405020303" pitchFamily="18" charset="0"/>
              </a:rPr>
              <a:t>The normal QQ-plot is a useful exploratory tool even for nonnormal data.  The plot shows skewness, heavy-tailed or short-tailed behaviour, digit preference, or outliers and other unusual values. </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Ramanathan </a:t>
            </a:r>
            <a:r>
              <a:rPr lang="en-GB" dirty="0" err="1">
                <a:latin typeface="Georgia" panose="02040502050405020303" pitchFamily="18" charset="0"/>
              </a:rPr>
              <a:t>Gnanadesikan</a:t>
            </a:r>
            <a:r>
              <a:rPr lang="en-GB" dirty="0">
                <a:latin typeface="Georgia" panose="02040502050405020303" pitchFamily="18" charset="0"/>
              </a:rPr>
              <a:t> (1977, 168; 1997, 193) </a:t>
            </a:r>
          </a:p>
          <a:p>
            <a:pPr marL="0" indent="0">
              <a:lnSpc>
                <a:spcPct val="120000"/>
              </a:lnSpc>
              <a:buNone/>
            </a:pPr>
            <a:r>
              <a:rPr lang="en-GB" dirty="0">
                <a:latin typeface="Georgia" panose="02040502050405020303" pitchFamily="18" charset="0"/>
              </a:rPr>
              <a:t>Although a normal probability plot does not provide a single-statistic-based formal test, as a graphical tool it conveys a great deal more information about the configuration of the observations than any single summary statistic is likely to do.</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Michael Hills (1974, 28) </a:t>
            </a:r>
          </a:p>
          <a:p>
            <a:pPr marL="0" indent="0">
              <a:lnSpc>
                <a:spcPct val="120000"/>
              </a:lnSpc>
              <a:buNone/>
            </a:pPr>
            <a:r>
              <a:rPr lang="en-GB" dirty="0">
                <a:latin typeface="Georgia" panose="02040502050405020303" pitchFamily="18" charset="0"/>
              </a:rPr>
              <a:t>It can be useful to plot an observed distribution against the standard Gaussian even though there is no question of it being Gaussian in shape. The motive is that it is easier to study a distribution by comparing it with a standard shape than just by looking at it.</a:t>
            </a:r>
          </a:p>
        </p:txBody>
      </p:sp>
      <p:sp>
        <p:nvSpPr>
          <p:cNvPr id="2" name="Slide Number Placeholder 1">
            <a:extLst>
              <a:ext uri="{FF2B5EF4-FFF2-40B4-BE49-F238E27FC236}">
                <a16:creationId xmlns:a16="http://schemas.microsoft.com/office/drawing/2014/main" id="{1C6968ED-ECDC-95C3-721D-08BC7FDCCE97}"/>
              </a:ext>
            </a:extLst>
          </p:cNvPr>
          <p:cNvSpPr>
            <a:spLocks noGrp="1"/>
          </p:cNvSpPr>
          <p:nvPr>
            <p:ph type="sldNum" sz="quarter" idx="12"/>
          </p:nvPr>
        </p:nvSpPr>
        <p:spPr/>
        <p:txBody>
          <a:bodyPr/>
          <a:lstStyle/>
          <a:p>
            <a:fld id="{F32283A5-02D5-4F1E-B3DC-75FBA3CCA1CD}" type="slidenum">
              <a:rPr lang="en-GB" smtClean="0"/>
              <a:t>79</a:t>
            </a:fld>
            <a:endParaRPr lang="en-GB"/>
          </a:p>
        </p:txBody>
      </p:sp>
    </p:spTree>
    <p:extLst>
      <p:ext uri="{BB962C8B-B14F-4D97-AF65-F5344CB8AC3E}">
        <p14:creationId xmlns:p14="http://schemas.microsoft.com/office/powerpoint/2010/main" val="393786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2C038F-FB79-B102-4608-12459E503021}"/>
              </a:ext>
            </a:extLst>
          </p:cNvPr>
          <p:cNvSpPr>
            <a:spLocks noGrp="1"/>
          </p:cNvSpPr>
          <p:nvPr>
            <p:ph type="sldNum" sz="quarter" idx="12"/>
          </p:nvPr>
        </p:nvSpPr>
        <p:spPr/>
        <p:txBody>
          <a:bodyPr/>
          <a:lstStyle/>
          <a:p>
            <a:fld id="{F32283A5-02D5-4F1E-B3DC-75FBA3CCA1CD}" type="slidenum">
              <a:rPr lang="en-GB" smtClean="0"/>
              <a:t>8</a:t>
            </a:fld>
            <a:endParaRPr lang="en-GB"/>
          </a:p>
        </p:txBody>
      </p:sp>
      <p:pic>
        <p:nvPicPr>
          <p:cNvPr id="7" name="Content Placeholder 6">
            <a:extLst>
              <a:ext uri="{FF2B5EF4-FFF2-40B4-BE49-F238E27FC236}">
                <a16:creationId xmlns:a16="http://schemas.microsoft.com/office/drawing/2014/main" id="{22499BC7-9CE4-8B57-ECF9-6B0543DEF036}"/>
              </a:ext>
            </a:extLst>
          </p:cNvPr>
          <p:cNvPicPr>
            <a:picLocks noChangeAspect="1"/>
          </p:cNvPicPr>
          <p:nvPr/>
        </p:nvPicPr>
        <p:blipFill>
          <a:blip r:embed="rId2"/>
          <a:stretch>
            <a:fillRect/>
          </a:stretch>
        </p:blipFill>
        <p:spPr>
          <a:xfrm>
            <a:off x="566531" y="366712"/>
            <a:ext cx="10282428" cy="6172200"/>
          </a:xfrm>
          <a:prstGeom prst="rect">
            <a:avLst/>
          </a:prstGeom>
        </p:spPr>
      </p:pic>
    </p:spTree>
    <p:extLst>
      <p:ext uri="{BB962C8B-B14F-4D97-AF65-F5344CB8AC3E}">
        <p14:creationId xmlns:p14="http://schemas.microsoft.com/office/powerpoint/2010/main" val="4132835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4076-A3FA-58AD-30A4-22BC3A61F30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13A6DC3-5CDF-698C-D607-C58F179627BB}"/>
              </a:ext>
            </a:extLst>
          </p:cNvPr>
          <p:cNvSpPr>
            <a:spLocks noGrp="1"/>
          </p:cNvSpPr>
          <p:nvPr>
            <p:ph idx="1"/>
          </p:nvPr>
        </p:nvSpPr>
        <p:spPr/>
        <p:txBody>
          <a:bodyPr>
            <a:normAutofit fontScale="85000" lnSpcReduction="20000"/>
          </a:bodyPr>
          <a:lstStyle/>
          <a:p>
            <a:pPr marL="0" indent="0">
              <a:buNone/>
            </a:pPr>
            <a:r>
              <a:rPr lang="en-GB" dirty="0" err="1">
                <a:latin typeface="Georgia" panose="02040502050405020303" pitchFamily="18" charset="0"/>
              </a:rPr>
              <a:t>Pawitan</a:t>
            </a:r>
            <a:r>
              <a:rPr lang="en-GB" dirty="0">
                <a:latin typeface="Georgia" panose="02040502050405020303" pitchFamily="18" charset="0"/>
              </a:rPr>
              <a:t>, Y. 2001. </a:t>
            </a:r>
          </a:p>
          <a:p>
            <a:pPr marL="0" indent="0">
              <a:buNone/>
            </a:pPr>
            <a:r>
              <a:rPr lang="en-GB" i="1" dirty="0">
                <a:latin typeface="Georgia" panose="02040502050405020303" pitchFamily="18" charset="0"/>
              </a:rPr>
              <a:t>In All Likelihood: Statistical Modelling and Inference Using Likelihood.</a:t>
            </a:r>
          </a:p>
          <a:p>
            <a:pPr marL="0" indent="0">
              <a:buNone/>
            </a:pPr>
            <a:r>
              <a:rPr lang="en-GB" dirty="0">
                <a:latin typeface="Georgia" panose="02040502050405020303" pitchFamily="18" charset="0"/>
              </a:rPr>
              <a:t>Oxford: Oxford University Press.</a:t>
            </a:r>
          </a:p>
          <a:p>
            <a:pPr marL="0" indent="0">
              <a:buNone/>
            </a:pPr>
            <a:endParaRPr lang="en-GB" dirty="0">
              <a:latin typeface="Georgia" panose="02040502050405020303" pitchFamily="18" charset="0"/>
            </a:endParaRPr>
          </a:p>
          <a:p>
            <a:pPr marL="0" indent="0">
              <a:buNone/>
            </a:pPr>
            <a:r>
              <a:rPr lang="en-GB" dirty="0" err="1">
                <a:latin typeface="Georgia" panose="02040502050405020303" pitchFamily="18" charset="0"/>
              </a:rPr>
              <a:t>Gnanadesikan</a:t>
            </a:r>
            <a:r>
              <a:rPr lang="en-GB" dirty="0">
                <a:latin typeface="Georgia" panose="02040502050405020303" pitchFamily="18" charset="0"/>
              </a:rPr>
              <a:t>, R. 1977. </a:t>
            </a:r>
          </a:p>
          <a:p>
            <a:pPr marL="0" indent="0">
              <a:buNone/>
            </a:pPr>
            <a:r>
              <a:rPr lang="en-GB" i="1" dirty="0">
                <a:latin typeface="Georgia" panose="02040502050405020303" pitchFamily="18" charset="0"/>
              </a:rPr>
              <a:t>Methods for Statistical Data Analysis of Multivariate Observations.</a:t>
            </a:r>
          </a:p>
          <a:p>
            <a:pPr marL="0" indent="0">
              <a:buNone/>
            </a:pPr>
            <a:r>
              <a:rPr lang="en-GB" dirty="0">
                <a:latin typeface="Georgia" panose="02040502050405020303" pitchFamily="18" charset="0"/>
              </a:rPr>
              <a:t>New York: John Wiley. (second edition 1997)</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Hills, M. 1974. </a:t>
            </a:r>
          </a:p>
          <a:p>
            <a:pPr marL="0" indent="0">
              <a:buNone/>
            </a:pPr>
            <a:r>
              <a:rPr lang="en-GB" i="1" dirty="0">
                <a:latin typeface="Georgia" panose="02040502050405020303" pitchFamily="18" charset="0"/>
              </a:rPr>
              <a:t>Statistics for Comparative Studies.  </a:t>
            </a:r>
          </a:p>
          <a:p>
            <a:pPr marL="0" indent="0">
              <a:buNone/>
            </a:pPr>
            <a:r>
              <a:rPr lang="en-GB" dirty="0">
                <a:latin typeface="Georgia" panose="02040502050405020303" pitchFamily="18" charset="0"/>
              </a:rPr>
              <a:t>London: Chapman and Hall.</a:t>
            </a:r>
          </a:p>
        </p:txBody>
      </p:sp>
      <p:sp>
        <p:nvSpPr>
          <p:cNvPr id="4" name="Slide Number Placeholder 3">
            <a:extLst>
              <a:ext uri="{FF2B5EF4-FFF2-40B4-BE49-F238E27FC236}">
                <a16:creationId xmlns:a16="http://schemas.microsoft.com/office/drawing/2014/main" id="{00125122-A672-0C7A-9884-3BCF192D6628}"/>
              </a:ext>
            </a:extLst>
          </p:cNvPr>
          <p:cNvSpPr>
            <a:spLocks noGrp="1"/>
          </p:cNvSpPr>
          <p:nvPr>
            <p:ph type="sldNum" sz="quarter" idx="12"/>
          </p:nvPr>
        </p:nvSpPr>
        <p:spPr/>
        <p:txBody>
          <a:bodyPr/>
          <a:lstStyle/>
          <a:p>
            <a:fld id="{F32283A5-02D5-4F1E-B3DC-75FBA3CCA1CD}" type="slidenum">
              <a:rPr lang="en-GB" smtClean="0"/>
              <a:t>80</a:t>
            </a:fld>
            <a:endParaRPr lang="en-GB"/>
          </a:p>
        </p:txBody>
      </p:sp>
    </p:spTree>
    <p:extLst>
      <p:ext uri="{BB962C8B-B14F-4D97-AF65-F5344CB8AC3E}">
        <p14:creationId xmlns:p14="http://schemas.microsoft.com/office/powerpoint/2010/main" val="12788807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7FF3F-04D9-CE98-FCCE-8C57E5311362}"/>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18E5FBEC-168E-C9D7-9B6D-59641EFA2C89}"/>
              </a:ext>
            </a:extLst>
          </p:cNvPr>
          <p:cNvSpPr>
            <a:spLocks noGrp="1"/>
          </p:cNvSpPr>
          <p:nvPr>
            <p:ph sz="half" idx="1"/>
          </p:nvPr>
        </p:nvSpPr>
        <p:spPr/>
        <p:txBody>
          <a:bodyPr>
            <a:normAutofit lnSpcReduction="10000"/>
          </a:bodyPr>
          <a:lstStyle/>
          <a:p>
            <a:pPr marL="0" indent="0">
              <a:buNone/>
            </a:pPr>
            <a:r>
              <a:rPr lang="en-GB" sz="2400" b="0" i="0" dirty="0">
                <a:solidFill>
                  <a:srgbClr val="000000"/>
                </a:solidFill>
                <a:effectLst/>
                <a:latin typeface="Georgia" panose="02040502050405020303" pitchFamily="18" charset="0"/>
              </a:rPr>
              <a:t>The preliminary examination of most data is facilitated by the use of diagrams. Diagrams prove nothing, but bring outstanding features readily to the eye; they are therefore no substitute for such critical tests as may be applied to the data, but are valuable in suggesting such tests, and in explaining the conclusions founded upon them.</a:t>
            </a:r>
          </a:p>
          <a:p>
            <a:pPr marL="0" indent="0">
              <a:buNone/>
            </a:pPr>
            <a:r>
              <a:rPr lang="en-GB" sz="2400" dirty="0">
                <a:solidFill>
                  <a:srgbClr val="000000"/>
                </a:solidFill>
                <a:latin typeface="Georgia" panose="02040502050405020303" pitchFamily="18" charset="0"/>
              </a:rPr>
              <a:t>Ronald Aylmer Fisher. 1925. </a:t>
            </a:r>
            <a:r>
              <a:rPr lang="en-GB" sz="2400" i="1" dirty="0">
                <a:solidFill>
                  <a:srgbClr val="000000"/>
                </a:solidFill>
                <a:latin typeface="Georgia" panose="02040502050405020303" pitchFamily="18" charset="0"/>
              </a:rPr>
              <a:t>Statistical Methods for Research Workers.</a:t>
            </a:r>
            <a:r>
              <a:rPr lang="en-GB" sz="2400" dirty="0">
                <a:solidFill>
                  <a:srgbClr val="000000"/>
                </a:solidFill>
                <a:latin typeface="Georgia" panose="02040502050405020303" pitchFamily="18" charset="0"/>
              </a:rPr>
              <a:t> Edinburgh: Oliver and Boyd, S.7.      1890–1962</a:t>
            </a:r>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457F475E-90D9-0CB0-FF69-F6401FF6F2F5}"/>
              </a:ext>
            </a:extLst>
          </p:cNvPr>
          <p:cNvSpPr>
            <a:spLocks noGrp="1"/>
          </p:cNvSpPr>
          <p:nvPr>
            <p:ph type="sldNum" sz="quarter" idx="12"/>
          </p:nvPr>
        </p:nvSpPr>
        <p:spPr/>
        <p:txBody>
          <a:bodyPr/>
          <a:lstStyle/>
          <a:p>
            <a:fld id="{F32283A5-02D5-4F1E-B3DC-75FBA3CCA1CD}" type="slidenum">
              <a:rPr lang="en-GB" smtClean="0"/>
              <a:t>81</a:t>
            </a:fld>
            <a:endParaRPr lang="en-GB"/>
          </a:p>
        </p:txBody>
      </p:sp>
      <p:sp>
        <p:nvSpPr>
          <p:cNvPr id="8" name="Content Placeholder 7">
            <a:extLst>
              <a:ext uri="{FF2B5EF4-FFF2-40B4-BE49-F238E27FC236}">
                <a16:creationId xmlns:a16="http://schemas.microsoft.com/office/drawing/2014/main" id="{1D2E13D7-4F9F-1EB0-CEE6-5C5386B2FD79}"/>
              </a:ext>
            </a:extLst>
          </p:cNvPr>
          <p:cNvSpPr>
            <a:spLocks noGrp="1"/>
          </p:cNvSpPr>
          <p:nvPr>
            <p:ph sz="half" idx="2"/>
          </p:nvPr>
        </p:nvSpPr>
        <p:spPr/>
        <p:txBody>
          <a:bodyPr/>
          <a:lstStyle/>
          <a:p>
            <a:endParaRPr lang="en-GB"/>
          </a:p>
        </p:txBody>
      </p:sp>
      <p:pic>
        <p:nvPicPr>
          <p:cNvPr id="1028" name="Picture 4">
            <a:extLst>
              <a:ext uri="{FF2B5EF4-FFF2-40B4-BE49-F238E27FC236}">
                <a16:creationId xmlns:a16="http://schemas.microsoft.com/office/drawing/2014/main" id="{9FFDE27A-A29D-58DF-4820-A8C1A47FC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13335"/>
            <a:ext cx="4953000" cy="429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26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FC93CC-5A0C-9142-DAAF-BC466CA9EA99}"/>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F6AAC1FD-6405-EB88-EA0C-79C1EB2A318C}"/>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This was a  presentation at the Stata London meeting, 12 September 2024. </a:t>
            </a:r>
          </a:p>
        </p:txBody>
      </p:sp>
      <p:sp>
        <p:nvSpPr>
          <p:cNvPr id="5" name="Slide Number Placeholder 4">
            <a:extLst>
              <a:ext uri="{FF2B5EF4-FFF2-40B4-BE49-F238E27FC236}">
                <a16:creationId xmlns:a16="http://schemas.microsoft.com/office/drawing/2014/main" id="{AC9A9851-0BAF-1C0F-2772-1EFCF4EACC89}"/>
              </a:ext>
            </a:extLst>
          </p:cNvPr>
          <p:cNvSpPr>
            <a:spLocks noGrp="1"/>
          </p:cNvSpPr>
          <p:nvPr>
            <p:ph type="sldNum" sz="quarter" idx="12"/>
          </p:nvPr>
        </p:nvSpPr>
        <p:spPr/>
        <p:txBody>
          <a:bodyPr/>
          <a:lstStyle/>
          <a:p>
            <a:fld id="{F32283A5-02D5-4F1E-B3DC-75FBA3CCA1CD}" type="slidenum">
              <a:rPr lang="en-GB" smtClean="0"/>
              <a:t>82</a:t>
            </a:fld>
            <a:endParaRPr lang="en-GB"/>
          </a:p>
        </p:txBody>
      </p:sp>
    </p:spTree>
    <p:extLst>
      <p:ext uri="{BB962C8B-B14F-4D97-AF65-F5344CB8AC3E}">
        <p14:creationId xmlns:p14="http://schemas.microsoft.com/office/powerpoint/2010/main" val="45858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98244A-1BBC-F7A6-8433-95052B83D764}"/>
              </a:ext>
            </a:extLst>
          </p:cNvPr>
          <p:cNvSpPr>
            <a:spLocks noGrp="1"/>
          </p:cNvSpPr>
          <p:nvPr>
            <p:ph type="sldNum" sz="quarter" idx="12"/>
          </p:nvPr>
        </p:nvSpPr>
        <p:spPr/>
        <p:txBody>
          <a:bodyPr/>
          <a:lstStyle/>
          <a:p>
            <a:fld id="{F32283A5-02D5-4F1E-B3DC-75FBA3CCA1CD}" type="slidenum">
              <a:rPr lang="en-GB" smtClean="0"/>
              <a:t>9</a:t>
            </a:fld>
            <a:endParaRPr lang="en-GB"/>
          </a:p>
        </p:txBody>
      </p:sp>
      <p:pic>
        <p:nvPicPr>
          <p:cNvPr id="7" name="Picture 6">
            <a:extLst>
              <a:ext uri="{FF2B5EF4-FFF2-40B4-BE49-F238E27FC236}">
                <a16:creationId xmlns:a16="http://schemas.microsoft.com/office/drawing/2014/main" id="{A3FE1C2E-8A8D-AE8E-86D2-BCC13415FFCF}"/>
              </a:ext>
            </a:extLst>
          </p:cNvPr>
          <p:cNvPicPr>
            <a:picLocks noChangeAspect="1"/>
          </p:cNvPicPr>
          <p:nvPr/>
        </p:nvPicPr>
        <p:blipFill>
          <a:blip r:embed="rId2"/>
          <a:stretch>
            <a:fillRect/>
          </a:stretch>
        </p:blipFill>
        <p:spPr>
          <a:xfrm>
            <a:off x="761492" y="184150"/>
            <a:ext cx="10282428" cy="6172200"/>
          </a:xfrm>
          <a:prstGeom prst="rect">
            <a:avLst/>
          </a:prstGeom>
        </p:spPr>
      </p:pic>
    </p:spTree>
    <p:extLst>
      <p:ext uri="{BB962C8B-B14F-4D97-AF65-F5344CB8AC3E}">
        <p14:creationId xmlns:p14="http://schemas.microsoft.com/office/powerpoint/2010/main" val="1147148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31379</TotalTime>
  <Words>3496</Words>
  <Application>Microsoft Office PowerPoint</Application>
  <PresentationFormat>Widescreen</PresentationFormat>
  <Paragraphs>409</Paragraphs>
  <Slides>82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Calibri Light</vt:lpstr>
      <vt:lpstr>Georgia</vt:lpstr>
      <vt:lpstr>Lucida Console</vt:lpstr>
      <vt:lpstr>Symbol</vt:lpstr>
      <vt:lpstr>Office Theme</vt:lpstr>
      <vt:lpstr>Thirty* graphical tips Stata users             should know, revisited * or so</vt:lpstr>
      <vt:lpstr>thirtysomething </vt:lpstr>
      <vt:lpstr>Ground rules</vt:lpstr>
      <vt:lpstr>PowerPoint Presentation</vt:lpstr>
      <vt:lpstr>Small stuff</vt:lpstr>
      <vt:lpstr>Scatter plots </vt:lpstr>
      <vt:lpstr>Use open markers</vt:lpstr>
      <vt:lpstr>PowerPoint Presentation</vt:lpstr>
      <vt:lpstr>PowerPoint Presentation</vt:lpstr>
      <vt:lpstr>Use marker labels as markers</vt:lpstr>
      <vt:lpstr>PowerPoint Presentation</vt:lpstr>
      <vt:lpstr>PowerPoint Presentation</vt:lpstr>
      <vt:lpstr>Go grey</vt:lpstr>
      <vt:lpstr>PowerPoint Presentation</vt:lpstr>
      <vt:lpstr>Labels without ticks can make sense</vt:lpstr>
      <vt:lpstr>PowerPoint Presentation</vt:lpstr>
      <vt:lpstr>PowerPoint Presentation</vt:lpstr>
      <vt:lpstr>Use ticks or pipes in marginal rug plots</vt:lpstr>
      <vt:lpstr>PowerPoint Presentation</vt:lpstr>
      <vt:lpstr>Use nice labels for logarithmic scales</vt:lpstr>
      <vt:lpstr>PowerPoint Presentation</vt:lpstr>
      <vt:lpstr>Consider other nonlinear scales</vt:lpstr>
      <vt:lpstr>PowerPoint Presentation</vt:lpstr>
      <vt:lpstr>Omit needless axis titles</vt:lpstr>
      <vt:lpstr>PowerPoint Presentation</vt:lpstr>
      <vt:lpstr>Lose the legend! Kill the key!</vt:lpstr>
      <vt:lpstr>PowerPoint Presentation</vt:lpstr>
      <vt:lpstr>PowerPoint Presentation</vt:lpstr>
      <vt:lpstr>Horizontal is good </vt:lpstr>
      <vt:lpstr>PowerPoint Presentation</vt:lpstr>
      <vt:lpstr>PowerPoint Presentation</vt:lpstr>
      <vt:lpstr>Use lpoly for scatter plot smoothing</vt:lpstr>
      <vt:lpstr>PowerPoint Presentation</vt:lpstr>
      <vt:lpstr>Convenient commands</vt:lpstr>
      <vt:lpstr>graph dot</vt:lpstr>
      <vt:lpstr>PowerPoint Presentation</vt:lpstr>
      <vt:lpstr>stripplot for strip plots (and much more)</vt:lpstr>
      <vt:lpstr>PowerPoint Presentation</vt:lpstr>
      <vt:lpstr>Beyond box plots </vt:lpstr>
      <vt:lpstr>PowerPoint Presentation</vt:lpstr>
      <vt:lpstr>PowerPoint Presentation</vt:lpstr>
      <vt:lpstr>PowerPoint Presentation</vt:lpstr>
      <vt:lpstr>PowerPoint Presentation</vt:lpstr>
      <vt:lpstr>qplot (and qqplotg) for quantile plots</vt:lpstr>
      <vt:lpstr>PowerPoint Presentation</vt:lpstr>
      <vt:lpstr>fabplot for front-and-back plots</vt:lpstr>
      <vt:lpstr>PowerPoint Presentation</vt:lpstr>
      <vt:lpstr>Florence Nightingale’s data on deaths in Crimean War</vt:lpstr>
      <vt:lpstr>PowerPoint Presentation</vt:lpstr>
      <vt:lpstr>PowerPoint Presentation</vt:lpstr>
      <vt:lpstr>tabplot for multiway bar charts</vt:lpstr>
      <vt:lpstr>PowerPoint Presentation</vt:lpstr>
      <vt:lpstr>designplot for summaries by categorical predictors</vt:lpstr>
      <vt:lpstr>PowerPoint Presentation</vt:lpstr>
      <vt:lpstr>cycleplot for cycle plots</vt:lpstr>
      <vt:lpstr>PowerPoint Presentation</vt:lpstr>
      <vt:lpstr>PowerPoint Presentation</vt:lpstr>
      <vt:lpstr>Stata strategy</vt:lpstr>
      <vt:lpstr>Stata technique: four simple tips quickly </vt:lpstr>
      <vt:lpstr>Broader themes</vt:lpstr>
      <vt:lpstr>Choose colours carefully</vt:lpstr>
      <vt:lpstr>Transparency helps readability </vt:lpstr>
      <vt:lpstr>PowerPoint Presentation</vt:lpstr>
      <vt:lpstr>Show differences</vt:lpstr>
      <vt:lpstr>PowerPoint Presentation</vt:lpstr>
      <vt:lpstr>PowerPoint Presentation</vt:lpstr>
      <vt:lpstr>Sorting helps</vt:lpstr>
      <vt:lpstr>PowerPoint Presentation</vt:lpstr>
      <vt:lpstr>Use small multiples</vt:lpstr>
      <vt:lpstr>Show the data! </vt:lpstr>
      <vt:lpstr>Graphs are for people</vt:lpstr>
      <vt:lpstr>PowerPoint Presentation</vt:lpstr>
      <vt:lpstr>Resources</vt:lpstr>
      <vt:lpstr>PowerPoint Presentation</vt:lpstr>
      <vt:lpstr>Reprise: small stuff</vt:lpstr>
      <vt:lpstr>Reprise: convenient commands</vt:lpstr>
      <vt:lpstr>Reprise: Stata strategy</vt:lpstr>
      <vt:lpstr>Reprise: broader themes </vt:lpstr>
      <vt:lpstr>Quotations on normal quantile plots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Cox</dc:creator>
  <cp:lastModifiedBy>Nicholas Cox</cp:lastModifiedBy>
  <cp:revision>45</cp:revision>
  <dcterms:created xsi:type="dcterms:W3CDTF">2024-07-27T09:55:25Z</dcterms:created>
  <dcterms:modified xsi:type="dcterms:W3CDTF">2024-09-08T17:47:20Z</dcterms:modified>
</cp:coreProperties>
</file>